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67" r:id="rId3"/>
    <p:sldId id="266" r:id="rId4"/>
    <p:sldId id="269" r:id="rId5"/>
    <p:sldId id="270" r:id="rId6"/>
    <p:sldId id="268" r:id="rId7"/>
    <p:sldId id="271" r:id="rId8"/>
    <p:sldId id="272" r:id="rId9"/>
    <p:sldId id="274" r:id="rId10"/>
    <p:sldId id="275" r:id="rId11"/>
    <p:sldId id="273" r:id="rId12"/>
    <p:sldId id="262" r:id="rId13"/>
    <p:sldId id="276" r:id="rId14"/>
    <p:sldId id="277" r:id="rId15"/>
    <p:sldId id="258" r:id="rId16"/>
    <p:sldId id="279" r:id="rId17"/>
    <p:sldId id="280" r:id="rId18"/>
    <p:sldId id="281" r:id="rId19"/>
    <p:sldId id="282" r:id="rId20"/>
    <p:sldId id="283" r:id="rId21"/>
    <p:sldId id="263" r:id="rId22"/>
    <p:sldId id="284" r:id="rId23"/>
    <p:sldId id="287" r:id="rId24"/>
    <p:sldId id="286" r:id="rId25"/>
    <p:sldId id="288" r:id="rId26"/>
    <p:sldId id="285" r:id="rId27"/>
    <p:sldId id="290" r:id="rId28"/>
    <p:sldId id="289" r:id="rId29"/>
    <p:sldId id="291" r:id="rId30"/>
    <p:sldId id="292" r:id="rId31"/>
    <p:sldId id="293" r:id="rId32"/>
    <p:sldId id="278" r:id="rId33"/>
    <p:sldId id="259" r:id="rId34"/>
    <p:sldId id="294" r:id="rId35"/>
    <p:sldId id="264" r:id="rId36"/>
    <p:sldId id="295" r:id="rId37"/>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236715-3971-1379-F5B6-1FD59C5ECCE5}"/>
              </a:ext>
            </a:extLst>
          </p:cNvPr>
          <p:cNvSpPr>
            <a:spLocks noGrp="1"/>
          </p:cNvSpPr>
          <p:nvPr>
            <p:ph type="hdr" sz="quarter"/>
          </p:nvPr>
        </p:nvSpPr>
        <p:spPr>
          <a:xfrm>
            <a:off x="1" y="2"/>
            <a:ext cx="3078048" cy="510974"/>
          </a:xfrm>
          <a:prstGeom prst="rect">
            <a:avLst/>
          </a:prstGeom>
        </p:spPr>
        <p:txBody>
          <a:bodyPr vert="horz" lIns="98820" tIns="49409" rIns="98820" bIns="49409" rtlCol="0"/>
          <a:lstStyle>
            <a:lvl1pPr algn="l" fontAlgn="auto">
              <a:spcBef>
                <a:spcPts val="0"/>
              </a:spcBef>
              <a:spcAft>
                <a:spcPts val="0"/>
              </a:spcAft>
              <a:defRPr sz="14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42A637F-25D6-957B-1EF7-8111FF61C14D}"/>
              </a:ext>
            </a:extLst>
          </p:cNvPr>
          <p:cNvSpPr>
            <a:spLocks noGrp="1"/>
          </p:cNvSpPr>
          <p:nvPr>
            <p:ph type="dt" sz="quarter" idx="1"/>
          </p:nvPr>
        </p:nvSpPr>
        <p:spPr>
          <a:xfrm>
            <a:off x="4022887" y="2"/>
            <a:ext cx="3078048" cy="510974"/>
          </a:xfrm>
          <a:prstGeom prst="rect">
            <a:avLst/>
          </a:prstGeom>
        </p:spPr>
        <p:txBody>
          <a:bodyPr vert="horz" lIns="98820" tIns="49409" rIns="98820" bIns="49409" rtlCol="0"/>
          <a:lstStyle>
            <a:lvl1pPr algn="r" fontAlgn="auto">
              <a:spcBef>
                <a:spcPts val="0"/>
              </a:spcBef>
              <a:spcAft>
                <a:spcPts val="0"/>
              </a:spcAft>
              <a:defRPr sz="1400" smtClean="0">
                <a:latin typeface="+mn-lt"/>
                <a:cs typeface="+mn-cs"/>
              </a:defRPr>
            </a:lvl1pPr>
          </a:lstStyle>
          <a:p>
            <a:pPr>
              <a:defRPr/>
            </a:pPr>
            <a:r>
              <a:rPr lang="en-US" sz="1000">
                <a:latin typeface="Arial" panose="020B0604020202020204" pitchFamily="34" charset="0"/>
                <a:cs typeface="Arial" panose="020B0604020202020204" pitchFamily="34" charset="0"/>
              </a:rPr>
              <a:t>3/1/2026 am</a:t>
            </a:r>
          </a:p>
        </p:txBody>
      </p:sp>
      <p:sp>
        <p:nvSpPr>
          <p:cNvPr id="4" name="Footer Placeholder 3">
            <a:extLst>
              <a:ext uri="{FF2B5EF4-FFF2-40B4-BE49-F238E27FC236}">
                <a16:creationId xmlns:a16="http://schemas.microsoft.com/office/drawing/2014/main" id="{784D6A0F-93BA-4459-9740-418F4069C188}"/>
              </a:ext>
            </a:extLst>
          </p:cNvPr>
          <p:cNvSpPr>
            <a:spLocks noGrp="1"/>
          </p:cNvSpPr>
          <p:nvPr>
            <p:ph type="ftr" sz="quarter" idx="2"/>
          </p:nvPr>
        </p:nvSpPr>
        <p:spPr>
          <a:xfrm>
            <a:off x="1" y="9720361"/>
            <a:ext cx="3078048" cy="510974"/>
          </a:xfrm>
          <a:prstGeom prst="rect">
            <a:avLst/>
          </a:prstGeom>
        </p:spPr>
        <p:txBody>
          <a:bodyPr vert="horz" lIns="98820" tIns="49409" rIns="98820" bIns="49409" rtlCol="0" anchor="b"/>
          <a:lstStyle>
            <a:lvl1pPr algn="l" fontAlgn="auto">
              <a:spcBef>
                <a:spcPts val="0"/>
              </a:spcBef>
              <a:spcAft>
                <a:spcPts val="0"/>
              </a:spcAft>
              <a:defRPr sz="14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ADA83D8F-A871-F57A-D54D-0DF5678673B0}"/>
              </a:ext>
            </a:extLst>
          </p:cNvPr>
          <p:cNvSpPr>
            <a:spLocks noGrp="1"/>
          </p:cNvSpPr>
          <p:nvPr>
            <p:ph type="sldNum" sz="quarter" idx="3"/>
          </p:nvPr>
        </p:nvSpPr>
        <p:spPr>
          <a:xfrm>
            <a:off x="4022887" y="9720361"/>
            <a:ext cx="3078048" cy="510974"/>
          </a:xfrm>
          <a:prstGeom prst="rect">
            <a:avLst/>
          </a:prstGeom>
        </p:spPr>
        <p:txBody>
          <a:bodyPr vert="horz" wrap="square" lIns="98820" tIns="49409" rIns="98820" bIns="49409" numCol="1" anchor="b" anchorCtr="0" compatLnSpc="1">
            <a:prstTxWarp prst="textNoShape">
              <a:avLst/>
            </a:prstTxWarp>
          </a:bodyPr>
          <a:lstStyle>
            <a:lvl1pPr algn="r">
              <a:defRPr sz="1400">
                <a:latin typeface="Calibri" panose="020F0502020204030204" pitchFamily="34" charset="0"/>
              </a:defRPr>
            </a:lvl1pPr>
          </a:lstStyle>
          <a:p>
            <a:fld id="{CBBD6B9F-DA90-4D94-A9C2-8CF7AAF41E12}"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F07170C-CF4B-1B7A-12D6-711AF6E62BF0}"/>
              </a:ext>
            </a:extLst>
          </p:cNvPr>
          <p:cNvSpPr>
            <a:spLocks noGrp="1"/>
          </p:cNvSpPr>
          <p:nvPr>
            <p:ph type="hdr" sz="quarter"/>
          </p:nvPr>
        </p:nvSpPr>
        <p:spPr>
          <a:xfrm>
            <a:off x="1" y="2"/>
            <a:ext cx="3078048" cy="510974"/>
          </a:xfrm>
          <a:prstGeom prst="rect">
            <a:avLst/>
          </a:prstGeom>
        </p:spPr>
        <p:txBody>
          <a:bodyPr vert="horz" lIns="98820" tIns="49409" rIns="98820" bIns="49409" rtlCol="0"/>
          <a:lstStyle>
            <a:lvl1pPr algn="l" fontAlgn="auto">
              <a:spcBef>
                <a:spcPts val="0"/>
              </a:spcBef>
              <a:spcAft>
                <a:spcPts val="0"/>
              </a:spcAft>
              <a:defRPr sz="1400">
                <a:latin typeface="+mn-lt"/>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0679B74C-6C9E-0512-ECE8-F490C528CEEF}"/>
              </a:ext>
            </a:extLst>
          </p:cNvPr>
          <p:cNvSpPr>
            <a:spLocks noGrp="1"/>
          </p:cNvSpPr>
          <p:nvPr>
            <p:ph type="dt" idx="1"/>
          </p:nvPr>
        </p:nvSpPr>
        <p:spPr>
          <a:xfrm>
            <a:off x="4022887" y="2"/>
            <a:ext cx="3078048" cy="510974"/>
          </a:xfrm>
          <a:prstGeom prst="rect">
            <a:avLst/>
          </a:prstGeom>
        </p:spPr>
        <p:txBody>
          <a:bodyPr vert="horz" lIns="98820" tIns="49409" rIns="98820" bIns="49409" rtlCol="0"/>
          <a:lstStyle>
            <a:lvl1pPr algn="r" fontAlgn="auto">
              <a:spcBef>
                <a:spcPts val="0"/>
              </a:spcBef>
              <a:spcAft>
                <a:spcPts val="0"/>
              </a:spcAft>
              <a:defRPr sz="1400" smtClean="0">
                <a:latin typeface="+mn-lt"/>
                <a:cs typeface="+mn-cs"/>
              </a:defRPr>
            </a:lvl1pPr>
          </a:lstStyle>
          <a:p>
            <a:pPr>
              <a:defRPr/>
            </a:pPr>
            <a:r>
              <a:rPr lang="en-US"/>
              <a:t>3/1/2026 am</a:t>
            </a:r>
          </a:p>
        </p:txBody>
      </p:sp>
      <p:sp>
        <p:nvSpPr>
          <p:cNvPr id="4" name="Slide Image Placeholder 3">
            <a:extLst>
              <a:ext uri="{FF2B5EF4-FFF2-40B4-BE49-F238E27FC236}">
                <a16:creationId xmlns:a16="http://schemas.microsoft.com/office/drawing/2014/main" id="{EB118906-70CA-63A9-4E9C-532E5FE56746}"/>
              </a:ext>
            </a:extLst>
          </p:cNvPr>
          <p:cNvSpPr>
            <a:spLocks noGrp="1" noRot="1" noChangeAspect="1"/>
          </p:cNvSpPr>
          <p:nvPr>
            <p:ph type="sldImg" idx="2"/>
          </p:nvPr>
        </p:nvSpPr>
        <p:spPr>
          <a:xfrm>
            <a:off x="995363" y="768350"/>
            <a:ext cx="5111750" cy="3835400"/>
          </a:xfrm>
          <a:prstGeom prst="rect">
            <a:avLst/>
          </a:prstGeom>
          <a:noFill/>
          <a:ln w="12700">
            <a:solidFill>
              <a:prstClr val="black"/>
            </a:solidFill>
          </a:ln>
        </p:spPr>
        <p:txBody>
          <a:bodyPr vert="horz" lIns="98820" tIns="49409" rIns="98820" bIns="49409" rtlCol="0" anchor="ctr"/>
          <a:lstStyle/>
          <a:p>
            <a:pPr lvl="0"/>
            <a:endParaRPr lang="en-US" noProof="0"/>
          </a:p>
        </p:txBody>
      </p:sp>
      <p:sp>
        <p:nvSpPr>
          <p:cNvPr id="5" name="Notes Placeholder 4">
            <a:extLst>
              <a:ext uri="{FF2B5EF4-FFF2-40B4-BE49-F238E27FC236}">
                <a16:creationId xmlns:a16="http://schemas.microsoft.com/office/drawing/2014/main" id="{A5FC406C-E270-5545-6AD2-39681C6AA7ED}"/>
              </a:ext>
            </a:extLst>
          </p:cNvPr>
          <p:cNvSpPr>
            <a:spLocks noGrp="1"/>
          </p:cNvSpPr>
          <p:nvPr>
            <p:ph type="body" sz="quarter" idx="3"/>
          </p:nvPr>
        </p:nvSpPr>
        <p:spPr>
          <a:xfrm>
            <a:off x="710557" y="4861026"/>
            <a:ext cx="5681363" cy="4603846"/>
          </a:xfrm>
          <a:prstGeom prst="rect">
            <a:avLst/>
          </a:prstGeom>
        </p:spPr>
        <p:txBody>
          <a:bodyPr vert="horz" lIns="98820" tIns="49409" rIns="98820" bIns="4940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2DB67F5-0AB6-A11A-BD39-D64322AE9D5C}"/>
              </a:ext>
            </a:extLst>
          </p:cNvPr>
          <p:cNvSpPr>
            <a:spLocks noGrp="1"/>
          </p:cNvSpPr>
          <p:nvPr>
            <p:ph type="ftr" sz="quarter" idx="4"/>
          </p:nvPr>
        </p:nvSpPr>
        <p:spPr>
          <a:xfrm>
            <a:off x="1" y="9720361"/>
            <a:ext cx="3078048" cy="510974"/>
          </a:xfrm>
          <a:prstGeom prst="rect">
            <a:avLst/>
          </a:prstGeom>
        </p:spPr>
        <p:txBody>
          <a:bodyPr vert="horz" lIns="98820" tIns="49409" rIns="98820" bIns="49409" rtlCol="0" anchor="b"/>
          <a:lstStyle>
            <a:lvl1pPr algn="l" fontAlgn="auto">
              <a:spcBef>
                <a:spcPts val="0"/>
              </a:spcBef>
              <a:spcAft>
                <a:spcPts val="0"/>
              </a:spcAft>
              <a:defRPr sz="14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0B26D1AE-0325-F7FD-F7A0-4E6F9E5205EE}"/>
              </a:ext>
            </a:extLst>
          </p:cNvPr>
          <p:cNvSpPr>
            <a:spLocks noGrp="1"/>
          </p:cNvSpPr>
          <p:nvPr>
            <p:ph type="sldNum" sz="quarter" idx="5"/>
          </p:nvPr>
        </p:nvSpPr>
        <p:spPr>
          <a:xfrm>
            <a:off x="4022887" y="9720361"/>
            <a:ext cx="3078048" cy="510974"/>
          </a:xfrm>
          <a:prstGeom prst="rect">
            <a:avLst/>
          </a:prstGeom>
        </p:spPr>
        <p:txBody>
          <a:bodyPr vert="horz" wrap="square" lIns="98820" tIns="49409" rIns="98820" bIns="49409" numCol="1" anchor="b" anchorCtr="0" compatLnSpc="1">
            <a:prstTxWarp prst="textNoShape">
              <a:avLst/>
            </a:prstTxWarp>
          </a:bodyPr>
          <a:lstStyle>
            <a:lvl1pPr algn="r">
              <a:defRPr sz="1400">
                <a:latin typeface="Calibri" panose="020F0502020204030204" pitchFamily="34" charset="0"/>
              </a:defRPr>
            </a:lvl1pPr>
          </a:lstStyle>
          <a:p>
            <a:fld id="{6A25CB86-1985-41D6-8EDA-2C230EC31108}"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BDB2AEEF-DA63-50D4-AAE4-673DEADF68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691B3330-154D-B7B3-35ED-9DDA069231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1268" name="Slide Number Placeholder 3">
            <a:extLst>
              <a:ext uri="{FF2B5EF4-FFF2-40B4-BE49-F238E27FC236}">
                <a16:creationId xmlns:a16="http://schemas.microsoft.com/office/drawing/2014/main" id="{8A842028-D492-FA6B-AEFA-C4A457C405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EA82DB10-00F8-4F17-8A62-257D6CC22586}"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11269" name="Date Placeholder 4">
            <a:extLst>
              <a:ext uri="{FF2B5EF4-FFF2-40B4-BE49-F238E27FC236}">
                <a16:creationId xmlns:a16="http://schemas.microsoft.com/office/drawing/2014/main" id="{F156FEBF-66AA-C953-4D5F-9F24F9A5D089}"/>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C47D9136-369F-A281-F66B-C7FBCB2E0971}"/>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24319-0E2B-60E8-8BFD-C124889F2633}"/>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C913B20-CD71-60D0-907F-4A3D81B4BD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C6E1701A-15E3-2BCB-FA4A-6480B05BFA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D32D9591-1FEB-CF1D-FD47-C92CD961BB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26</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B985DF4A-8BBB-CA93-97B5-7E82C7EA817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E7EAB338-AB41-0CD2-8449-D78D440F06F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86405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C4B70-440C-79A3-710E-593A8638A956}"/>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D1B22A04-8329-E549-7578-DB9A4AAF0F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067FDAF4-4612-BBF8-4B04-92A4AC6110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72560257-4C50-E402-6FE2-BAE2270060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27</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3A14A3FE-5463-40B4-529F-961538CB023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CA43A71C-916D-8264-FD40-F65F37BC3C0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074213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8216A-93F7-675A-A44F-7C1A23AFE383}"/>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F4A22C7-B9B5-57FE-6AF4-E4B47651CF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5760B4C4-EC09-5280-EA21-ED5288B52A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E350A0C3-9257-E7BA-F78C-3F4E9A2CC1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28</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94C02CE9-0F78-6A0C-A73B-8971F6FB2358}"/>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68D0EA34-98A5-A8DE-7552-2C511A300E4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846226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3C9A6-21E7-DC94-36E1-E1BB35BD8E46}"/>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C9A7FBF-1449-00DF-E6B9-20C00CC67A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CECB9C1-7C98-9905-BC44-4485722D17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5016FEF4-6F5F-B18B-C888-8BB824AFB3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29</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DA79C7B9-3AAC-FE9D-5C4B-96A5117675D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14035D6E-598B-FD5A-6F23-D36C8D49E94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254990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26CE8-66CD-7C73-6709-C6870EC30BA3}"/>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22109410-F054-CB96-91C9-E1ACF22A38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E7F163D2-7F98-BF34-F631-B3BBB4D73B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4BAF7716-BD1A-2EEF-C754-C6F22BF2FC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30</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5AF6FBE8-9E06-26CD-1A3C-4A14392040FF}"/>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4F0BA81C-1C0C-EC39-E853-08E7ACEB387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8701388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8C68C-43B0-CFE0-49B7-7EF650CAF5AC}"/>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FC113A3-9A19-847C-9C1F-42C48911D9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0BEE5D71-FE1C-8F09-2CCE-F05C12F3C5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98E4C17F-6193-D661-DF89-67DE9A027A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31</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3D7F7447-9C10-AF10-132A-189049D5D3F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8BAD2048-8F67-D9C3-C537-AD0C633CBB8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0760170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6:46 </a:t>
            </a:r>
            <a:r>
              <a:rPr lang="en-US" b="1" baseline="30000" dirty="0"/>
              <a:t> </a:t>
            </a:r>
            <a:r>
              <a:rPr lang="en-US" dirty="0"/>
              <a:t>“Why do you call Me, ‘Lord, Lord,’ and do not do what I say? </a:t>
            </a:r>
          </a:p>
          <a:p>
            <a:endParaRPr lang="en-US" dirty="0"/>
          </a:p>
          <a:p>
            <a:r>
              <a:rPr lang="en-US" dirty="0"/>
              <a:t>Matthew 7:21 “Not everyone who says to Me, ‘Lord, Lord,’ will enter the kingdom of heaven, but he who does the will of My Father who is in heaven </a:t>
            </a:r>
            <a:r>
              <a:rPr lang="en-US" i="1" dirty="0"/>
              <a:t>will enter</a:t>
            </a:r>
            <a:r>
              <a:rPr lang="en-US" dirty="0"/>
              <a:t>. </a:t>
            </a:r>
          </a:p>
          <a:p>
            <a:endParaRPr lang="en-US" dirty="0"/>
          </a:p>
          <a:p>
            <a:r>
              <a:rPr lang="en-US" dirty="0"/>
              <a:t>Galatians 2:20 </a:t>
            </a:r>
            <a:r>
              <a:rPr lang="en-US" b="1" baseline="30000" dirty="0"/>
              <a:t> </a:t>
            </a:r>
            <a:r>
              <a:rPr lang="en-US" dirty="0"/>
              <a:t>I have been crucified with Christ; and it is no longer I who live, but Christ lives in me; and the </a:t>
            </a:r>
            <a:r>
              <a:rPr lang="en-US" i="1" dirty="0"/>
              <a:t>life</a:t>
            </a:r>
            <a:r>
              <a:rPr lang="en-US" dirty="0"/>
              <a:t> which I now live in the flesh I live by faith in the Son of God, who loved me and gave Himself up for me. </a:t>
            </a:r>
          </a:p>
        </p:txBody>
      </p:sp>
      <p:sp>
        <p:nvSpPr>
          <p:cNvPr id="4" name="Date Placeholder 3"/>
          <p:cNvSpPr>
            <a:spLocks noGrp="1"/>
          </p:cNvSpPr>
          <p:nvPr>
            <p:ph type="dt" idx="1"/>
          </p:nvPr>
        </p:nvSpPr>
        <p:spPr/>
        <p:txBody>
          <a:bodyPr/>
          <a:lstStyle/>
          <a:p>
            <a:pPr>
              <a:defRPr/>
            </a:pPr>
            <a:r>
              <a:rPr lang="en-US"/>
              <a:t>3/1/2026 am</a:t>
            </a:r>
          </a:p>
        </p:txBody>
      </p:sp>
      <p:sp>
        <p:nvSpPr>
          <p:cNvPr id="6" name="Slide Number Placeholder 5"/>
          <p:cNvSpPr>
            <a:spLocks noGrp="1"/>
          </p:cNvSpPr>
          <p:nvPr>
            <p:ph type="sldNum" sz="quarter" idx="5"/>
          </p:nvPr>
        </p:nvSpPr>
        <p:spPr/>
        <p:txBody>
          <a:bodyPr/>
          <a:lstStyle/>
          <a:p>
            <a:fld id="{6A25CB86-1985-41D6-8EDA-2C230EC31108}" type="slidenum">
              <a:rPr lang="en-US" altLang="en-US" smtClean="0"/>
              <a:pPr/>
              <a:t>35</a:t>
            </a:fld>
            <a:endParaRPr lang="en-US" altLang="en-US"/>
          </a:p>
        </p:txBody>
      </p:sp>
      <p:sp>
        <p:nvSpPr>
          <p:cNvPr id="5" name="Footer Placeholder 4">
            <a:extLst>
              <a:ext uri="{FF2B5EF4-FFF2-40B4-BE49-F238E27FC236}">
                <a16:creationId xmlns:a16="http://schemas.microsoft.com/office/drawing/2014/main" id="{8337A613-3657-ADA9-FC8F-AE0F9D030DB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1454512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a:t>James 1:21-22 Therefore, putting aside all filthiness and </a:t>
            </a:r>
            <a:r>
              <a:rPr lang="en-US" i="1" dirty="0"/>
              <a:t>all</a:t>
            </a:r>
            <a:r>
              <a:rPr lang="en-US" dirty="0"/>
              <a:t> that remains of wickedness, in humility receive the word implanted, which is able to save your souls. </a:t>
            </a:r>
            <a:r>
              <a:rPr lang="en-US" b="1" baseline="30000" dirty="0"/>
              <a:t>22 </a:t>
            </a:r>
            <a:r>
              <a:rPr lang="en-US" dirty="0"/>
              <a:t>But prove yourselves doers of the word, and not merely hearers who delude themselves.</a:t>
            </a:r>
          </a:p>
          <a:p>
            <a:endParaRPr lang="en-US" dirty="0"/>
          </a:p>
          <a:p>
            <a:r>
              <a:rPr lang="en-US" dirty="0"/>
              <a:t>Romans 10:17 So faith </a:t>
            </a:r>
            <a:r>
              <a:rPr lang="en-US" i="1" dirty="0"/>
              <a:t>comes</a:t>
            </a:r>
            <a:r>
              <a:rPr lang="en-US" dirty="0"/>
              <a:t> from hearing, and hearing by the word of Christ.</a:t>
            </a:r>
          </a:p>
          <a:p>
            <a:endParaRPr lang="en-US" dirty="0"/>
          </a:p>
          <a:p>
            <a:r>
              <a:rPr lang="en-US" dirty="0"/>
              <a:t>Hebrews 11:6 And without faith it is impossible to please </a:t>
            </a:r>
            <a:r>
              <a:rPr lang="en-US" i="1" dirty="0"/>
              <a:t>Him</a:t>
            </a:r>
            <a:r>
              <a:rPr lang="en-US" dirty="0"/>
              <a:t>, for he who comes to God must believe that He is and </a:t>
            </a:r>
            <a:r>
              <a:rPr lang="en-US" i="1" dirty="0"/>
              <a:t>that</a:t>
            </a:r>
            <a:r>
              <a:rPr lang="en-US" dirty="0"/>
              <a:t> He is a rewarder of those who seek Him.</a:t>
            </a:r>
          </a:p>
          <a:p>
            <a:endParaRPr lang="en-US" dirty="0"/>
          </a:p>
          <a:p>
            <a:r>
              <a:rPr lang="en-US" dirty="0"/>
              <a:t>John 8:24 Therefore I said to you that you will die in your sins; for unless you believe that I am </a:t>
            </a:r>
            <a:r>
              <a:rPr lang="en-US" i="1" dirty="0"/>
              <a:t>He</a:t>
            </a:r>
            <a:r>
              <a:rPr lang="en-US" dirty="0"/>
              <a:t>, you will die in your sins.”</a:t>
            </a:r>
          </a:p>
          <a:p>
            <a:endParaRPr lang="en-US" dirty="0"/>
          </a:p>
          <a:p>
            <a:r>
              <a:rPr lang="en-US" dirty="0"/>
              <a:t>Luke 13:3 </a:t>
            </a:r>
            <a:r>
              <a:rPr lang="en-US" b="1" baseline="30000" dirty="0"/>
              <a:t> </a:t>
            </a:r>
            <a:r>
              <a:rPr lang="en-US" dirty="0"/>
              <a:t>I tell you, no, but unless you repent, you will all likewise perish.</a:t>
            </a:r>
          </a:p>
          <a:p>
            <a:endParaRPr lang="en-US" dirty="0"/>
          </a:p>
          <a:p>
            <a:r>
              <a:rPr lang="en-US" dirty="0"/>
              <a:t>Acts 17:30-31 </a:t>
            </a:r>
            <a:r>
              <a:rPr lang="en-US" b="1" baseline="30000" dirty="0"/>
              <a:t> </a:t>
            </a:r>
            <a:r>
              <a:rPr lang="en-US" dirty="0"/>
              <a:t>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a:t>
            </a:r>
            <a:r>
              <a:rPr lang="en-US" b="1" baseline="30000" dirty="0"/>
              <a:t> </a:t>
            </a:r>
            <a:r>
              <a:rPr lang="en-US" dirty="0"/>
              <a:t>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16:15-16 And He said to them, “Go into all the world and preach the gospel to all creation. </a:t>
            </a:r>
            <a:r>
              <a:rPr lang="en-US" b="1" baseline="30000" dirty="0"/>
              <a:t>16 </a:t>
            </a:r>
            <a:r>
              <a:rPr lang="en-US" dirty="0"/>
              <a:t>He who has believed and has been baptized shall be saved; but he who has disbelieved shall be condemned. </a:t>
            </a:r>
            <a:r>
              <a:rPr lang="en-US" b="1" baseline="30000" dirty="0"/>
              <a:t>1</a:t>
            </a:r>
            <a:endParaRPr lang="en-US" dirty="0"/>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Matthew 7:21 Not everyone who says to Me, ‘Lord, Lord,’ will enter the kingdom of heaven, but he who does the will of My Father who is in heaven </a:t>
            </a:r>
            <a:r>
              <a:rPr lang="en-US" i="1" dirty="0"/>
              <a:t>will enter</a:t>
            </a:r>
            <a:r>
              <a:rPr lang="en-US" dirty="0"/>
              <a:t>.</a:t>
            </a:r>
          </a:p>
          <a:p>
            <a:endParaRPr lang="en-US" dirty="0"/>
          </a:p>
          <a:p>
            <a:r>
              <a:rPr lang="en-US" dirty="0"/>
              <a:t>Hebrews 3:12 Take care, brethren, that there not be in any one of you an evil, unbelieving heart that falls away from the living God.</a:t>
            </a:r>
          </a:p>
        </p:txBody>
      </p:sp>
      <p:sp>
        <p:nvSpPr>
          <p:cNvPr id="4" name="Slide Number Placeholder 3"/>
          <p:cNvSpPr>
            <a:spLocks noGrp="1"/>
          </p:cNvSpPr>
          <p:nvPr>
            <p:ph type="sldNum" sz="quarter" idx="5"/>
          </p:nvPr>
        </p:nvSpPr>
        <p:spPr/>
        <p:txBody>
          <a:bodyPr/>
          <a:lstStyle/>
          <a:p>
            <a:fld id="{DF54FBF5-7A65-4EB3-B3F9-7022A261BBF7}" type="slidenum">
              <a:rPr lang="en-US" smtClean="0"/>
              <a:t>36</a:t>
            </a:fld>
            <a:endParaRPr lang="en-US"/>
          </a:p>
        </p:txBody>
      </p:sp>
      <p:sp>
        <p:nvSpPr>
          <p:cNvPr id="6" name="Footer Placeholder 5">
            <a:extLst>
              <a:ext uri="{FF2B5EF4-FFF2-40B4-BE49-F238E27FC236}">
                <a16:creationId xmlns:a16="http://schemas.microsoft.com/office/drawing/2014/main" id="{5567A260-E320-B34E-DF6A-8F3E193AADB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591489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27305-2A72-999F-9082-19BF3DB88AB5}"/>
            </a:ext>
          </a:extLst>
        </p:cNvPr>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5481CD53-CB10-FAD7-8977-6BFB610FAB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F50295BF-DD81-C2BC-1509-268EAF42F7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1268" name="Slide Number Placeholder 3">
            <a:extLst>
              <a:ext uri="{FF2B5EF4-FFF2-40B4-BE49-F238E27FC236}">
                <a16:creationId xmlns:a16="http://schemas.microsoft.com/office/drawing/2014/main" id="{B24B1508-60D7-5B53-36E7-842FF9CE2A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EA82DB10-00F8-4F17-8A62-257D6CC22586}"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11269" name="Date Placeholder 4">
            <a:extLst>
              <a:ext uri="{FF2B5EF4-FFF2-40B4-BE49-F238E27FC236}">
                <a16:creationId xmlns:a16="http://schemas.microsoft.com/office/drawing/2014/main" id="{9C29248C-81C5-7B5E-94BA-74A6D59ED7D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409F0133-41BC-55AB-E3F0-0917CB341AE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90524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6:25-33 “For this reason I say to you, do not be worried about your life, </a:t>
            </a:r>
            <a:r>
              <a:rPr lang="en-US" i="1" dirty="0"/>
              <a:t>as to</a:t>
            </a:r>
            <a:r>
              <a:rPr lang="en-US" dirty="0"/>
              <a:t> what you will eat or what you will drink; nor for your body, </a:t>
            </a:r>
            <a:r>
              <a:rPr lang="en-US" i="1" dirty="0"/>
              <a:t>as to</a:t>
            </a:r>
            <a:r>
              <a:rPr lang="en-US" dirty="0"/>
              <a:t> what you will put on. Is not life more than food, and the body more than clothing? </a:t>
            </a:r>
            <a:r>
              <a:rPr lang="en-US" b="1" baseline="30000" dirty="0"/>
              <a:t>26 </a:t>
            </a:r>
            <a:r>
              <a:rPr lang="en-US" dirty="0"/>
              <a:t>Look at the birds of the air, that they do not sow, nor reap nor gather into barns, and </a:t>
            </a:r>
            <a:r>
              <a:rPr lang="en-US" i="1" dirty="0"/>
              <a:t>yet</a:t>
            </a:r>
            <a:r>
              <a:rPr lang="en-US" dirty="0"/>
              <a:t> your heavenly Father feeds them. Are you not worth much more than they? </a:t>
            </a:r>
            <a:r>
              <a:rPr lang="en-US" b="1" baseline="30000" dirty="0"/>
              <a:t>27 </a:t>
            </a:r>
            <a:r>
              <a:rPr lang="en-US" dirty="0"/>
              <a:t>And who of you by being worried can add a </a:t>
            </a:r>
            <a:r>
              <a:rPr lang="en-US" i="1" dirty="0"/>
              <a:t>single</a:t>
            </a:r>
            <a:r>
              <a:rPr lang="en-US" dirty="0"/>
              <a:t> hour to his life? </a:t>
            </a:r>
            <a:r>
              <a:rPr lang="en-US" b="1" baseline="30000" dirty="0"/>
              <a:t>28 </a:t>
            </a:r>
            <a:r>
              <a:rPr lang="en-US" dirty="0"/>
              <a:t>And why are you worried about clothing? Observe how the lilies of the field grow; they do not toil nor do they spin, </a:t>
            </a:r>
            <a:r>
              <a:rPr lang="en-US" b="1" baseline="30000" dirty="0"/>
              <a:t>29 </a:t>
            </a:r>
            <a:r>
              <a:rPr lang="en-US" dirty="0"/>
              <a:t>yet I say to you that not even Solomon in all his glory clothed himself like one of these. </a:t>
            </a:r>
            <a:r>
              <a:rPr lang="en-US" b="1" baseline="30000" dirty="0"/>
              <a:t>30 </a:t>
            </a:r>
            <a:r>
              <a:rPr lang="en-US" dirty="0"/>
              <a:t>But if God so clothes the grass of the field, which is </a:t>
            </a:r>
            <a:r>
              <a:rPr lang="en-US" i="1" dirty="0"/>
              <a:t>alive</a:t>
            </a:r>
            <a:r>
              <a:rPr lang="en-US" dirty="0"/>
              <a:t> today and tomorrow is thrown into the furnace, </a:t>
            </a:r>
            <a:r>
              <a:rPr lang="en-US" i="1" dirty="0"/>
              <a:t>will He</a:t>
            </a:r>
            <a:r>
              <a:rPr lang="en-US" dirty="0"/>
              <a:t> not much more </a:t>
            </a:r>
            <a:r>
              <a:rPr lang="en-US" i="1" dirty="0"/>
              <a:t>clothe</a:t>
            </a:r>
            <a:r>
              <a:rPr lang="en-US" dirty="0"/>
              <a:t> you? You of little faith! </a:t>
            </a:r>
            <a:r>
              <a:rPr lang="en-US" b="1" baseline="30000" dirty="0"/>
              <a:t>31 </a:t>
            </a:r>
            <a:r>
              <a:rPr lang="en-US" dirty="0"/>
              <a:t>Do not worry then, saying, ‘What will we eat?’ or ‘What will we drink?’ or ‘What will we wear for clothing?’ </a:t>
            </a:r>
            <a:r>
              <a:rPr lang="en-US" b="1" baseline="30000" dirty="0"/>
              <a:t>32 </a:t>
            </a:r>
            <a:r>
              <a:rPr lang="en-US" dirty="0"/>
              <a:t>For the Gentiles eagerly seek all these things; for your heavenly Father knows that you need all these things. </a:t>
            </a:r>
            <a:r>
              <a:rPr lang="en-US" b="1" baseline="30000" dirty="0"/>
              <a:t>33 </a:t>
            </a:r>
            <a:r>
              <a:rPr lang="en-US" dirty="0"/>
              <a:t>But seek first His kingdom and His righteousness, and all these things will be added to you.</a:t>
            </a:r>
          </a:p>
        </p:txBody>
      </p:sp>
      <p:sp>
        <p:nvSpPr>
          <p:cNvPr id="4" name="Date Placeholder 3"/>
          <p:cNvSpPr>
            <a:spLocks noGrp="1"/>
          </p:cNvSpPr>
          <p:nvPr>
            <p:ph type="dt" idx="1"/>
          </p:nvPr>
        </p:nvSpPr>
        <p:spPr/>
        <p:txBody>
          <a:bodyPr/>
          <a:lstStyle/>
          <a:p>
            <a:pPr>
              <a:defRPr/>
            </a:pPr>
            <a:r>
              <a:rPr lang="en-US"/>
              <a:t>3/1/2026 am</a:t>
            </a:r>
          </a:p>
        </p:txBody>
      </p:sp>
      <p:sp>
        <p:nvSpPr>
          <p:cNvPr id="6" name="Slide Number Placeholder 5"/>
          <p:cNvSpPr>
            <a:spLocks noGrp="1"/>
          </p:cNvSpPr>
          <p:nvPr>
            <p:ph type="sldNum" sz="quarter" idx="5"/>
          </p:nvPr>
        </p:nvSpPr>
        <p:spPr/>
        <p:txBody>
          <a:bodyPr/>
          <a:lstStyle/>
          <a:p>
            <a:fld id="{6A25CB86-1985-41D6-8EDA-2C230EC31108}" type="slidenum">
              <a:rPr lang="en-US" altLang="en-US" smtClean="0"/>
              <a:pPr/>
              <a:t>6</a:t>
            </a:fld>
            <a:endParaRPr lang="en-US" altLang="en-US"/>
          </a:p>
        </p:txBody>
      </p:sp>
      <p:sp>
        <p:nvSpPr>
          <p:cNvPr id="5" name="Footer Placeholder 4">
            <a:extLst>
              <a:ext uri="{FF2B5EF4-FFF2-40B4-BE49-F238E27FC236}">
                <a16:creationId xmlns:a16="http://schemas.microsoft.com/office/drawing/2014/main" id="{CB330B4A-B3D4-3AE6-5FB8-294DA64290E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858530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6942">
              <a:defRPr/>
            </a:pPr>
            <a:r>
              <a:rPr lang="en-US" dirty="0"/>
              <a:t>Proverbs 28:9 	 “He who turns away his ear from listening to the law, even his prayer is an abomination.”</a:t>
            </a:r>
          </a:p>
        </p:txBody>
      </p:sp>
      <p:sp>
        <p:nvSpPr>
          <p:cNvPr id="4" name="Date Placeholder 3"/>
          <p:cNvSpPr>
            <a:spLocks noGrp="1"/>
          </p:cNvSpPr>
          <p:nvPr>
            <p:ph type="dt" idx="1"/>
          </p:nvPr>
        </p:nvSpPr>
        <p:spPr/>
        <p:txBody>
          <a:bodyPr/>
          <a:lstStyle/>
          <a:p>
            <a:pPr>
              <a:defRPr/>
            </a:pPr>
            <a:r>
              <a:rPr lang="en-US"/>
              <a:t>3/1/2026 am</a:t>
            </a:r>
          </a:p>
        </p:txBody>
      </p:sp>
      <p:sp>
        <p:nvSpPr>
          <p:cNvPr id="6" name="Slide Number Placeholder 5"/>
          <p:cNvSpPr>
            <a:spLocks noGrp="1"/>
          </p:cNvSpPr>
          <p:nvPr>
            <p:ph type="sldNum" sz="quarter" idx="5"/>
          </p:nvPr>
        </p:nvSpPr>
        <p:spPr/>
        <p:txBody>
          <a:bodyPr/>
          <a:lstStyle/>
          <a:p>
            <a:fld id="{6A25CB86-1985-41D6-8EDA-2C230EC31108}" type="slidenum">
              <a:rPr lang="en-US" altLang="en-US" smtClean="0"/>
              <a:pPr/>
              <a:t>7</a:t>
            </a:fld>
            <a:endParaRPr lang="en-US" altLang="en-US"/>
          </a:p>
        </p:txBody>
      </p:sp>
      <p:sp>
        <p:nvSpPr>
          <p:cNvPr id="5" name="Footer Placeholder 4">
            <a:extLst>
              <a:ext uri="{FF2B5EF4-FFF2-40B4-BE49-F238E27FC236}">
                <a16:creationId xmlns:a16="http://schemas.microsoft.com/office/drawing/2014/main" id="{5830E99A-E901-53DB-C6AA-0C081899DAA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124881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55008461-C01D-CF6A-7D12-544B65CE13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1F99B393-E788-1191-C7D2-E6865186B4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7500" lnSpcReduction="20000"/>
          </a:bodyPr>
          <a:lstStyle/>
          <a:p>
            <a:r>
              <a:rPr lang="en-US" altLang="en-US" dirty="0"/>
              <a:t>Daniel 3:14-30 </a:t>
            </a:r>
            <a:r>
              <a:rPr lang="en-US" dirty="0"/>
              <a:t>Nebuchadnezzar responded and said to them, “Is it true, Shadrach, Meshach and Abed-</a:t>
            </a:r>
            <a:r>
              <a:rPr lang="en-US" dirty="0" err="1"/>
              <a:t>nego</a:t>
            </a:r>
            <a:r>
              <a:rPr lang="en-US" dirty="0"/>
              <a:t>, that you do not serve my gods or worship the golden image that I have set up? </a:t>
            </a:r>
            <a:r>
              <a:rPr lang="en-US" b="1" baseline="30000" dirty="0"/>
              <a:t>15 </a:t>
            </a:r>
            <a:r>
              <a:rPr lang="en-US" dirty="0"/>
              <a:t>Now if you are ready, at the moment you hear the sound of the horn, flute, lyre, trigon, psaltery and bagpipe and all kinds of music, to fall down and worship the image that I have made, </a:t>
            </a:r>
            <a:r>
              <a:rPr lang="en-US" i="1" dirty="0"/>
              <a:t>very well</a:t>
            </a:r>
            <a:r>
              <a:rPr lang="en-US" dirty="0"/>
              <a:t>. But if you do not worship, you will immediately be cast into the midst of a furnace of blazing fire; and what god is there who can deliver you out of my hands?”</a:t>
            </a:r>
          </a:p>
          <a:p>
            <a:r>
              <a:rPr lang="en-US" b="1" baseline="30000" dirty="0"/>
              <a:t>16 </a:t>
            </a:r>
            <a:r>
              <a:rPr lang="en-US" dirty="0"/>
              <a:t>Shadrach, Meshach and Abed-</a:t>
            </a:r>
            <a:r>
              <a:rPr lang="en-US" dirty="0" err="1"/>
              <a:t>nego</a:t>
            </a:r>
            <a:r>
              <a:rPr lang="en-US" dirty="0"/>
              <a:t> replied to the king, “O Nebuchadnezzar, we do not need to give you an answer concerning this matter. </a:t>
            </a:r>
            <a:r>
              <a:rPr lang="en-US" b="1" baseline="30000" dirty="0"/>
              <a:t>17 </a:t>
            </a:r>
            <a:r>
              <a:rPr lang="en-US" dirty="0"/>
              <a:t>If it be </a:t>
            </a:r>
            <a:r>
              <a:rPr lang="en-US" i="1" dirty="0"/>
              <a:t>so</a:t>
            </a:r>
            <a:r>
              <a:rPr lang="en-US" dirty="0"/>
              <a:t>, our God whom we serve is able to deliver us from the furnace of blazing fire; and He will deliver us out of your hand, O king. </a:t>
            </a:r>
            <a:r>
              <a:rPr lang="en-US" b="1" baseline="30000" dirty="0"/>
              <a:t>18 </a:t>
            </a:r>
            <a:r>
              <a:rPr lang="en-US" dirty="0"/>
              <a:t>But </a:t>
            </a:r>
            <a:r>
              <a:rPr lang="en-US" i="1" dirty="0"/>
              <a:t>even</a:t>
            </a:r>
            <a:r>
              <a:rPr lang="en-US" dirty="0"/>
              <a:t> if </a:t>
            </a:r>
            <a:r>
              <a:rPr lang="en-US" i="1" dirty="0"/>
              <a:t>He does</a:t>
            </a:r>
            <a:r>
              <a:rPr lang="en-US" dirty="0"/>
              <a:t> not, let it be known to you, O king, that we are not going to serve your gods or worship the golden image that you have set up.”</a:t>
            </a:r>
          </a:p>
          <a:p>
            <a:r>
              <a:rPr lang="en-US" b="1" baseline="30000" dirty="0"/>
              <a:t>19 </a:t>
            </a:r>
            <a:r>
              <a:rPr lang="en-US" dirty="0"/>
              <a:t>Then Nebuchadnezzar was filled with wrath, and his facial expression was altered toward Shadrach, Meshach and Abed-</a:t>
            </a:r>
            <a:r>
              <a:rPr lang="en-US" dirty="0" err="1"/>
              <a:t>nego</a:t>
            </a:r>
            <a:r>
              <a:rPr lang="en-US" dirty="0"/>
              <a:t>. He answered by giving orders to heat the furnace seven times more than it was usually heated. </a:t>
            </a:r>
            <a:r>
              <a:rPr lang="en-US" b="1" baseline="30000" dirty="0"/>
              <a:t>20 </a:t>
            </a:r>
            <a:r>
              <a:rPr lang="en-US" dirty="0"/>
              <a:t>He commanded certain valiant warriors who </a:t>
            </a:r>
            <a:r>
              <a:rPr lang="en-US" i="1" dirty="0"/>
              <a:t>were</a:t>
            </a:r>
            <a:r>
              <a:rPr lang="en-US" dirty="0"/>
              <a:t> in his army to tie up Shadrach, Meshach and Abed-</a:t>
            </a:r>
            <a:r>
              <a:rPr lang="en-US" dirty="0" err="1"/>
              <a:t>nego</a:t>
            </a:r>
            <a:r>
              <a:rPr lang="en-US" dirty="0"/>
              <a:t> in order to cast </a:t>
            </a:r>
            <a:r>
              <a:rPr lang="en-US" i="1" dirty="0"/>
              <a:t>them</a:t>
            </a:r>
            <a:r>
              <a:rPr lang="en-US" dirty="0"/>
              <a:t> into the furnace of blazing fire. </a:t>
            </a:r>
            <a:r>
              <a:rPr lang="en-US" b="1" baseline="30000" dirty="0"/>
              <a:t>21 </a:t>
            </a:r>
            <a:r>
              <a:rPr lang="en-US" dirty="0"/>
              <a:t>Then these men were tied up in their trousers, their coats, their caps and their </a:t>
            </a:r>
            <a:r>
              <a:rPr lang="en-US" i="1" dirty="0"/>
              <a:t>other</a:t>
            </a:r>
            <a:r>
              <a:rPr lang="en-US" dirty="0"/>
              <a:t> clothes, and were cast into the midst of the furnace of blazing fire. </a:t>
            </a:r>
            <a:r>
              <a:rPr lang="en-US" b="1" baseline="30000" dirty="0"/>
              <a:t>22 </a:t>
            </a:r>
            <a:r>
              <a:rPr lang="en-US" dirty="0"/>
              <a:t>For this reason, because the king’s command </a:t>
            </a:r>
            <a:r>
              <a:rPr lang="en-US" i="1" dirty="0"/>
              <a:t>was</a:t>
            </a:r>
            <a:r>
              <a:rPr lang="en-US" dirty="0"/>
              <a:t> urgent and the furnace had been made extremely hot, the flame of the fire slew those men who carried up Shadrach, Meshach and Abed-</a:t>
            </a:r>
            <a:r>
              <a:rPr lang="en-US" dirty="0" err="1"/>
              <a:t>nego</a:t>
            </a:r>
            <a:r>
              <a:rPr lang="en-US" dirty="0"/>
              <a:t>. </a:t>
            </a:r>
            <a:r>
              <a:rPr lang="en-US" b="1" baseline="30000" dirty="0"/>
              <a:t>23 </a:t>
            </a:r>
            <a:r>
              <a:rPr lang="en-US" dirty="0"/>
              <a:t>But these three men, Shadrach, Meshach and Abed-</a:t>
            </a:r>
            <a:r>
              <a:rPr lang="en-US" dirty="0" err="1"/>
              <a:t>nego</a:t>
            </a:r>
            <a:r>
              <a:rPr lang="en-US" dirty="0"/>
              <a:t>, fell into the midst of the furnace of blazing fire </a:t>
            </a:r>
            <a:r>
              <a:rPr lang="en-US" i="1" dirty="0"/>
              <a:t>still</a:t>
            </a:r>
            <a:r>
              <a:rPr lang="en-US" dirty="0"/>
              <a:t> tied up.</a:t>
            </a:r>
          </a:p>
          <a:p>
            <a:r>
              <a:rPr lang="en-US" b="1" baseline="30000" dirty="0"/>
              <a:t>24 </a:t>
            </a:r>
            <a:r>
              <a:rPr lang="en-US" dirty="0"/>
              <a:t>Then Nebuchadnezzar the king was astounded and stood up in haste; he said to his high officials, “Was it not three men we cast bound into the midst of the fire?” They replied to the king, “Certainly, O king.” </a:t>
            </a:r>
            <a:r>
              <a:rPr lang="en-US" b="1" baseline="30000" dirty="0"/>
              <a:t>25 </a:t>
            </a:r>
            <a:r>
              <a:rPr lang="en-US" dirty="0"/>
              <a:t>He said, “Look! I see four men loosed </a:t>
            </a:r>
            <a:r>
              <a:rPr lang="en-US" i="1" dirty="0"/>
              <a:t>and</a:t>
            </a:r>
            <a:r>
              <a:rPr lang="en-US" dirty="0"/>
              <a:t> walking </a:t>
            </a:r>
            <a:r>
              <a:rPr lang="en-US" i="1" dirty="0"/>
              <a:t>about</a:t>
            </a:r>
            <a:r>
              <a:rPr lang="en-US" dirty="0"/>
              <a:t> in the midst of the fire without harm, and the appearance of the fourth is like a son of </a:t>
            </a:r>
            <a:r>
              <a:rPr lang="en-US" i="1" dirty="0"/>
              <a:t>the</a:t>
            </a:r>
            <a:r>
              <a:rPr lang="en-US" dirty="0"/>
              <a:t> gods!” </a:t>
            </a:r>
            <a:r>
              <a:rPr lang="en-US" b="1" baseline="30000" dirty="0"/>
              <a:t>26 </a:t>
            </a:r>
            <a:r>
              <a:rPr lang="en-US" dirty="0"/>
              <a:t>Then Nebuchadnezzar came near to the door of the furnace of blazing fire; he responded and said, “Shadrach, Meshach and Abed-</a:t>
            </a:r>
            <a:r>
              <a:rPr lang="en-US" dirty="0" err="1"/>
              <a:t>nego</a:t>
            </a:r>
            <a:r>
              <a:rPr lang="en-US" dirty="0"/>
              <a:t>, come out, you servants of the Most High God, and come here!” Then Shadrach, Meshach and Abed-</a:t>
            </a:r>
            <a:r>
              <a:rPr lang="en-US" dirty="0" err="1"/>
              <a:t>nego</a:t>
            </a:r>
            <a:r>
              <a:rPr lang="en-US" dirty="0"/>
              <a:t> came out of the midst of the fire. </a:t>
            </a:r>
            <a:r>
              <a:rPr lang="en-US" b="1" baseline="30000" dirty="0"/>
              <a:t>27 </a:t>
            </a:r>
            <a:r>
              <a:rPr lang="en-US" dirty="0"/>
              <a:t>The satraps, the prefects, the governors and the king’s high officials gathered around </a:t>
            </a:r>
            <a:r>
              <a:rPr lang="en-US" i="1" dirty="0"/>
              <a:t>and</a:t>
            </a:r>
            <a:r>
              <a:rPr lang="en-US" dirty="0"/>
              <a:t> saw in regard to these men that the fire had no effect on the bodies of these men nor was the hair of their head singed, nor were their trousers damaged, nor had the smell of fire </a:t>
            </a:r>
            <a:r>
              <a:rPr lang="en-US" i="1" dirty="0"/>
              <a:t>even</a:t>
            </a:r>
            <a:r>
              <a:rPr lang="en-US" dirty="0"/>
              <a:t> come upon them.</a:t>
            </a:r>
          </a:p>
          <a:p>
            <a:r>
              <a:rPr lang="en-US" b="1" baseline="30000" dirty="0"/>
              <a:t>28 </a:t>
            </a:r>
            <a:r>
              <a:rPr lang="en-US" dirty="0"/>
              <a:t>Nebuchadnezzar responded and said, “Blessed be the God of Shadrach, Meshach and Abed-</a:t>
            </a:r>
            <a:r>
              <a:rPr lang="en-US" dirty="0" err="1"/>
              <a:t>nego</a:t>
            </a:r>
            <a:r>
              <a:rPr lang="en-US" dirty="0"/>
              <a:t>, who has sent His angel and delivered His servants who put their trust in Him, violating the king’s command, and yielded up their bodies so as not to serve or worship any god except their own God. </a:t>
            </a:r>
            <a:r>
              <a:rPr lang="en-US" b="1" baseline="30000" dirty="0"/>
              <a:t>29 </a:t>
            </a:r>
            <a:r>
              <a:rPr lang="en-US" dirty="0"/>
              <a:t>Therefore I make a decree that any people, nation or tongue that speaks anything offensive against the God of Shadrach, Meshach and Abed-</a:t>
            </a:r>
            <a:r>
              <a:rPr lang="en-US" dirty="0" err="1"/>
              <a:t>nego</a:t>
            </a:r>
            <a:r>
              <a:rPr lang="en-US" dirty="0"/>
              <a:t> shall be torn limb from limb and their houses reduced to a rubbish heap, inasmuch as there is no other god who is able to deliver in this way.” </a:t>
            </a:r>
            <a:r>
              <a:rPr lang="en-US" b="1" baseline="30000" dirty="0"/>
              <a:t>30 </a:t>
            </a:r>
            <a:r>
              <a:rPr lang="en-US" dirty="0"/>
              <a:t>Then the king caused Shadrach, Meshach and Abed-</a:t>
            </a:r>
            <a:r>
              <a:rPr lang="en-US" dirty="0" err="1"/>
              <a:t>nego</a:t>
            </a:r>
            <a:r>
              <a:rPr lang="en-US" dirty="0"/>
              <a:t> to prosper in the province of Babylon.</a:t>
            </a:r>
          </a:p>
          <a:p>
            <a:pPr>
              <a:spcBef>
                <a:spcPct val="0"/>
              </a:spcBef>
            </a:pPr>
            <a:endParaRPr lang="en-US" altLang="en-US" dirty="0"/>
          </a:p>
        </p:txBody>
      </p:sp>
      <p:sp>
        <p:nvSpPr>
          <p:cNvPr id="12292" name="Slide Number Placeholder 3">
            <a:extLst>
              <a:ext uri="{FF2B5EF4-FFF2-40B4-BE49-F238E27FC236}">
                <a16:creationId xmlns:a16="http://schemas.microsoft.com/office/drawing/2014/main" id="{8FB7E01D-339B-2286-D025-16751740E7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21</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7885E38A-0D22-4922-3691-427F2401ED6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21948C93-4F6E-C0E0-775B-82F802843A01}"/>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C35A4-D812-34FF-60DB-D5412F8ACDD2}"/>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B7D7A1E9-D81E-BEEC-0617-C04294E49E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E9ED2924-4A89-E962-617E-829F660E8F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3A1E2C4C-45D7-625C-3EBE-5992797C4B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22</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C1757865-44C4-292A-6C61-40F682125F09}"/>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C35039DD-5FEF-886B-911C-8E2299FBC47A}"/>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18590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2DD07-D506-B781-4E28-8B8BD51DEAF5}"/>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A793EA70-2BD4-5ACE-2E34-DFD5F75FED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DE7796F3-A9F6-F668-59B6-67B71DC16F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70A9F3F1-F0FD-C690-D6D4-68C0389EB9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23</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06C01634-5AA5-D17E-7161-CE545B3B533E}"/>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AC2E0160-5605-D987-4AAB-AB4A6BACF44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932324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5C7E2-CBC8-7A01-68A7-5E036D7D6863}"/>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18711428-0237-BF28-5B3F-3B384D3B4A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96BB70F4-1C4D-C0FD-8D2B-60990D917E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097EEBCC-0CF5-9FA8-1078-9B9E450CC1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24</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21164788-BD30-7735-5E40-BB442EBE62C2}"/>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3445618E-F9AE-5867-F959-BD7922ED2983}"/>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899190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0A648-07B0-483C-0765-5453F19C3BDF}"/>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D74A8DD-0115-A649-C23E-A4872BD9BE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92C1D3E8-ACC7-051E-6A41-C08ABD774B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2292" name="Slide Number Placeholder 3">
            <a:extLst>
              <a:ext uri="{FF2B5EF4-FFF2-40B4-BE49-F238E27FC236}">
                <a16:creationId xmlns:a16="http://schemas.microsoft.com/office/drawing/2014/main" id="{A6B11AAF-D8BD-FB6C-4C5F-D6736B4E2D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1545B4-BB97-43E1-B43E-93D82EA5DD6D}" type="slidenum">
              <a:rPr lang="en-US" altLang="en-US">
                <a:latin typeface="Calibri" panose="020F0502020204030204" pitchFamily="34" charset="0"/>
              </a:rPr>
              <a:pPr/>
              <a:t>25</a:t>
            </a:fld>
            <a:endParaRPr lang="en-US" altLang="en-US">
              <a:latin typeface="Calibri" panose="020F0502020204030204" pitchFamily="34" charset="0"/>
            </a:endParaRPr>
          </a:p>
        </p:txBody>
      </p:sp>
      <p:sp>
        <p:nvSpPr>
          <p:cNvPr id="12293" name="Date Placeholder 4">
            <a:extLst>
              <a:ext uri="{FF2B5EF4-FFF2-40B4-BE49-F238E27FC236}">
                <a16:creationId xmlns:a16="http://schemas.microsoft.com/office/drawing/2014/main" id="{42B82072-486B-0216-3BA5-861330928543}"/>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3/1/2026 am</a:t>
            </a:r>
          </a:p>
        </p:txBody>
      </p:sp>
      <p:sp>
        <p:nvSpPr>
          <p:cNvPr id="3" name="Footer Placeholder 2">
            <a:extLst>
              <a:ext uri="{FF2B5EF4-FFF2-40B4-BE49-F238E27FC236}">
                <a16:creationId xmlns:a16="http://schemas.microsoft.com/office/drawing/2014/main" id="{56BE3BE7-70C3-2996-2ACF-BFA994263D7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974644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861E859A-3950-56B2-2EAB-9F59C437E7F2}"/>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0986E834-AEA8-74B6-B38E-33DC04139B0E}"/>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9015A1EA-6BDF-8138-BB55-9A06811BDCAE}"/>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C8004D4C-5F41-07C6-C37F-29551EEBEBE7}"/>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7741B821-ADF6-5C76-5DB0-224F201E4565}"/>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307F7138-671C-1AAF-5595-412F0FCC06CA}"/>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A38C957A-8AFE-37F8-7392-F592E7673D8F}"/>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4D30AAC1-28F5-2164-2DF2-0F60E5759909}"/>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FF7DE1B8-968C-B55D-EA5C-6F294FCBBD49}"/>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A58ECEB0-0D19-160C-D07F-D66368709833}"/>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D545ED9F-5D95-4C97-BD94-7E6AA07DF55F}" type="datetimeFigureOut">
              <a:rPr lang="en-US"/>
              <a:pPr>
                <a:defRPr/>
              </a:pPr>
              <a:t>4/11/2026</a:t>
            </a:fld>
            <a:endParaRPr lang="en-US"/>
          </a:p>
        </p:txBody>
      </p:sp>
      <p:sp>
        <p:nvSpPr>
          <p:cNvPr id="12" name="Rectangle 14">
            <a:extLst>
              <a:ext uri="{FF2B5EF4-FFF2-40B4-BE49-F238E27FC236}">
                <a16:creationId xmlns:a16="http://schemas.microsoft.com/office/drawing/2014/main" id="{2288DE34-57AE-CE4B-EA6E-EFA3EDE061C4}"/>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988EFB1A-B5C0-2754-009A-1D44B893CD78}"/>
              </a:ext>
            </a:extLst>
          </p:cNvPr>
          <p:cNvSpPr>
            <a:spLocks noGrp="1" noChangeArrowheads="1"/>
          </p:cNvSpPr>
          <p:nvPr>
            <p:ph type="sldNum" sz="quarter" idx="12"/>
          </p:nvPr>
        </p:nvSpPr>
        <p:spPr>
          <a:xfrm>
            <a:off x="6553200" y="6254750"/>
            <a:ext cx="2133600" cy="476250"/>
          </a:xfrm>
        </p:spPr>
        <p:txBody>
          <a:bodyPr/>
          <a:lstStyle>
            <a:lvl1pPr>
              <a:defRPr/>
            </a:lvl1pPr>
          </a:lstStyle>
          <a:p>
            <a:fld id="{4DAAC18D-D8EA-4EEF-9710-5524CABBEE57}" type="slidenum">
              <a:rPr lang="en-US" altLang="en-US"/>
              <a:pPr/>
              <a:t>‹#›</a:t>
            </a:fld>
            <a:endParaRPr lang="en-US" altLang="en-US"/>
          </a:p>
        </p:txBody>
      </p:sp>
    </p:spTree>
    <p:extLst>
      <p:ext uri="{BB962C8B-B14F-4D97-AF65-F5344CB8AC3E}">
        <p14:creationId xmlns:p14="http://schemas.microsoft.com/office/powerpoint/2010/main" val="2754510232"/>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BD508FD-B2CB-E5BF-A701-093BDEF15D08}"/>
              </a:ext>
            </a:extLst>
          </p:cNvPr>
          <p:cNvSpPr>
            <a:spLocks noGrp="1" noChangeArrowheads="1"/>
          </p:cNvSpPr>
          <p:nvPr>
            <p:ph type="dt" sz="half" idx="10"/>
          </p:nvPr>
        </p:nvSpPr>
        <p:spPr>
          <a:ln/>
        </p:spPr>
        <p:txBody>
          <a:bodyPr/>
          <a:lstStyle>
            <a:lvl1pPr>
              <a:defRPr/>
            </a:lvl1pPr>
          </a:lstStyle>
          <a:p>
            <a:pPr>
              <a:defRPr/>
            </a:pPr>
            <a:fld id="{68CF2018-E71C-4FA8-8D3B-141DD9D18F8D}" type="datetimeFigureOut">
              <a:rPr lang="en-US"/>
              <a:pPr>
                <a:defRPr/>
              </a:pPr>
              <a:t>4/11/2026</a:t>
            </a:fld>
            <a:endParaRPr lang="en-US"/>
          </a:p>
        </p:txBody>
      </p:sp>
      <p:sp>
        <p:nvSpPr>
          <p:cNvPr id="5" name="Rectangle 3">
            <a:extLst>
              <a:ext uri="{FF2B5EF4-FFF2-40B4-BE49-F238E27FC236}">
                <a16:creationId xmlns:a16="http://schemas.microsoft.com/office/drawing/2014/main" id="{9B2A7321-46F4-6849-344F-D56E13E9B9AF}"/>
              </a:ext>
            </a:extLst>
          </p:cNvPr>
          <p:cNvSpPr>
            <a:spLocks noGrp="1" noChangeArrowheads="1"/>
          </p:cNvSpPr>
          <p:nvPr>
            <p:ph type="sldNum" sz="quarter" idx="11"/>
          </p:nvPr>
        </p:nvSpPr>
        <p:spPr>
          <a:ln/>
        </p:spPr>
        <p:txBody>
          <a:bodyPr/>
          <a:lstStyle>
            <a:lvl1pPr>
              <a:defRPr/>
            </a:lvl1pPr>
          </a:lstStyle>
          <a:p>
            <a:fld id="{C83EAADA-787B-4BEF-9793-E075484815B0}" type="slidenum">
              <a:rPr lang="en-US" altLang="en-US"/>
              <a:pPr/>
              <a:t>‹#›</a:t>
            </a:fld>
            <a:endParaRPr lang="en-US" altLang="en-US"/>
          </a:p>
        </p:txBody>
      </p:sp>
      <p:sp>
        <p:nvSpPr>
          <p:cNvPr id="6" name="Rectangle 14">
            <a:extLst>
              <a:ext uri="{FF2B5EF4-FFF2-40B4-BE49-F238E27FC236}">
                <a16:creationId xmlns:a16="http://schemas.microsoft.com/office/drawing/2014/main" id="{16994FC8-97AB-353F-8467-84CF1E0A90E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10429741"/>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B623FD0-6630-095F-6F05-4402F461E0EF}"/>
              </a:ext>
            </a:extLst>
          </p:cNvPr>
          <p:cNvSpPr>
            <a:spLocks noGrp="1" noChangeArrowheads="1"/>
          </p:cNvSpPr>
          <p:nvPr>
            <p:ph type="dt" sz="half" idx="10"/>
          </p:nvPr>
        </p:nvSpPr>
        <p:spPr>
          <a:ln/>
        </p:spPr>
        <p:txBody>
          <a:bodyPr/>
          <a:lstStyle>
            <a:lvl1pPr>
              <a:defRPr/>
            </a:lvl1pPr>
          </a:lstStyle>
          <a:p>
            <a:pPr>
              <a:defRPr/>
            </a:pPr>
            <a:fld id="{00F732D7-FA56-41FA-8BE1-B1F178BF09FC}" type="datetimeFigureOut">
              <a:rPr lang="en-US"/>
              <a:pPr>
                <a:defRPr/>
              </a:pPr>
              <a:t>4/11/2026</a:t>
            </a:fld>
            <a:endParaRPr lang="en-US"/>
          </a:p>
        </p:txBody>
      </p:sp>
      <p:sp>
        <p:nvSpPr>
          <p:cNvPr id="5" name="Rectangle 3">
            <a:extLst>
              <a:ext uri="{FF2B5EF4-FFF2-40B4-BE49-F238E27FC236}">
                <a16:creationId xmlns:a16="http://schemas.microsoft.com/office/drawing/2014/main" id="{C75D6C50-B8D2-4816-FAD2-D6287FA47C32}"/>
              </a:ext>
            </a:extLst>
          </p:cNvPr>
          <p:cNvSpPr>
            <a:spLocks noGrp="1" noChangeArrowheads="1"/>
          </p:cNvSpPr>
          <p:nvPr>
            <p:ph type="sldNum" sz="quarter" idx="11"/>
          </p:nvPr>
        </p:nvSpPr>
        <p:spPr>
          <a:ln/>
        </p:spPr>
        <p:txBody>
          <a:bodyPr/>
          <a:lstStyle>
            <a:lvl1pPr>
              <a:defRPr/>
            </a:lvl1pPr>
          </a:lstStyle>
          <a:p>
            <a:fld id="{2111CF1D-F8B0-4E21-92AB-E462697A3602}" type="slidenum">
              <a:rPr lang="en-US" altLang="en-US"/>
              <a:pPr/>
              <a:t>‹#›</a:t>
            </a:fld>
            <a:endParaRPr lang="en-US" altLang="en-US"/>
          </a:p>
        </p:txBody>
      </p:sp>
      <p:sp>
        <p:nvSpPr>
          <p:cNvPr id="6" name="Rectangle 14">
            <a:extLst>
              <a:ext uri="{FF2B5EF4-FFF2-40B4-BE49-F238E27FC236}">
                <a16:creationId xmlns:a16="http://schemas.microsoft.com/office/drawing/2014/main" id="{17BE99D6-09B8-26B8-5249-29DBC52D89C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72660390"/>
      </p:ext>
    </p:extLst>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25758AA9-A73E-918F-CDDE-824E17AD91BD}"/>
              </a:ext>
            </a:extLst>
          </p:cNvPr>
          <p:cNvSpPr>
            <a:spLocks noGrp="1" noChangeArrowheads="1"/>
          </p:cNvSpPr>
          <p:nvPr>
            <p:ph type="dt" sz="half" idx="10"/>
          </p:nvPr>
        </p:nvSpPr>
        <p:spPr>
          <a:ln/>
        </p:spPr>
        <p:txBody>
          <a:bodyPr/>
          <a:lstStyle>
            <a:lvl1pPr>
              <a:defRPr/>
            </a:lvl1pPr>
          </a:lstStyle>
          <a:p>
            <a:pPr>
              <a:defRPr/>
            </a:pPr>
            <a:fld id="{571692B4-14B1-4AE7-97D6-181AC995758B}" type="datetimeFigureOut">
              <a:rPr lang="en-US"/>
              <a:pPr>
                <a:defRPr/>
              </a:pPr>
              <a:t>4/11/2026</a:t>
            </a:fld>
            <a:endParaRPr lang="en-US"/>
          </a:p>
        </p:txBody>
      </p:sp>
      <p:sp>
        <p:nvSpPr>
          <p:cNvPr id="6" name="Rectangle 3">
            <a:extLst>
              <a:ext uri="{FF2B5EF4-FFF2-40B4-BE49-F238E27FC236}">
                <a16:creationId xmlns:a16="http://schemas.microsoft.com/office/drawing/2014/main" id="{B0D5D73E-94B0-DFD3-14F0-1B6D146F8A1D}"/>
              </a:ext>
            </a:extLst>
          </p:cNvPr>
          <p:cNvSpPr>
            <a:spLocks noGrp="1" noChangeArrowheads="1"/>
          </p:cNvSpPr>
          <p:nvPr>
            <p:ph type="sldNum" sz="quarter" idx="11"/>
          </p:nvPr>
        </p:nvSpPr>
        <p:spPr>
          <a:ln/>
        </p:spPr>
        <p:txBody>
          <a:bodyPr/>
          <a:lstStyle>
            <a:lvl1pPr>
              <a:defRPr/>
            </a:lvl1pPr>
          </a:lstStyle>
          <a:p>
            <a:fld id="{D9FB0AE6-B1A3-4293-8B73-B6EE0638AA02}" type="slidenum">
              <a:rPr lang="en-US" altLang="en-US"/>
              <a:pPr/>
              <a:t>‹#›</a:t>
            </a:fld>
            <a:endParaRPr lang="en-US" altLang="en-US"/>
          </a:p>
        </p:txBody>
      </p:sp>
      <p:sp>
        <p:nvSpPr>
          <p:cNvPr id="7" name="Rectangle 14">
            <a:extLst>
              <a:ext uri="{FF2B5EF4-FFF2-40B4-BE49-F238E27FC236}">
                <a16:creationId xmlns:a16="http://schemas.microsoft.com/office/drawing/2014/main" id="{EC552A97-CB6D-DED5-B013-0EB74306262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20118711"/>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BC82EDFF-A7FE-A7E7-296F-74D6C17135BF}"/>
              </a:ext>
            </a:extLst>
          </p:cNvPr>
          <p:cNvSpPr>
            <a:spLocks noGrp="1" noChangeArrowheads="1"/>
          </p:cNvSpPr>
          <p:nvPr>
            <p:ph type="dt" sz="half" idx="10"/>
          </p:nvPr>
        </p:nvSpPr>
        <p:spPr>
          <a:ln/>
        </p:spPr>
        <p:txBody>
          <a:bodyPr/>
          <a:lstStyle>
            <a:lvl1pPr>
              <a:defRPr/>
            </a:lvl1pPr>
          </a:lstStyle>
          <a:p>
            <a:pPr>
              <a:defRPr/>
            </a:pPr>
            <a:fld id="{5B0C7CCF-8E7E-4706-9D86-6C6EE125D477}" type="datetimeFigureOut">
              <a:rPr lang="en-US"/>
              <a:pPr>
                <a:defRPr/>
              </a:pPr>
              <a:t>4/11/2026</a:t>
            </a:fld>
            <a:endParaRPr lang="en-US"/>
          </a:p>
        </p:txBody>
      </p:sp>
      <p:sp>
        <p:nvSpPr>
          <p:cNvPr id="5" name="Rectangle 3">
            <a:extLst>
              <a:ext uri="{FF2B5EF4-FFF2-40B4-BE49-F238E27FC236}">
                <a16:creationId xmlns:a16="http://schemas.microsoft.com/office/drawing/2014/main" id="{405F4E06-C2F1-C900-7973-A1B0FA23FD56}"/>
              </a:ext>
            </a:extLst>
          </p:cNvPr>
          <p:cNvSpPr>
            <a:spLocks noGrp="1" noChangeArrowheads="1"/>
          </p:cNvSpPr>
          <p:nvPr>
            <p:ph type="sldNum" sz="quarter" idx="11"/>
          </p:nvPr>
        </p:nvSpPr>
        <p:spPr>
          <a:ln/>
        </p:spPr>
        <p:txBody>
          <a:bodyPr/>
          <a:lstStyle>
            <a:lvl1pPr>
              <a:defRPr/>
            </a:lvl1pPr>
          </a:lstStyle>
          <a:p>
            <a:fld id="{FC4FBA1A-8846-4A72-B920-219A859BFC9B}" type="slidenum">
              <a:rPr lang="en-US" altLang="en-US"/>
              <a:pPr/>
              <a:t>‹#›</a:t>
            </a:fld>
            <a:endParaRPr lang="en-US" altLang="en-US"/>
          </a:p>
        </p:txBody>
      </p:sp>
      <p:sp>
        <p:nvSpPr>
          <p:cNvPr id="6" name="Rectangle 14">
            <a:extLst>
              <a:ext uri="{FF2B5EF4-FFF2-40B4-BE49-F238E27FC236}">
                <a16:creationId xmlns:a16="http://schemas.microsoft.com/office/drawing/2014/main" id="{1DEC4D4E-B985-8CFF-AA94-74864C5811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10967959"/>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8014D5BD-F874-21D3-D346-F93DDF4D03C9}"/>
              </a:ext>
            </a:extLst>
          </p:cNvPr>
          <p:cNvSpPr>
            <a:spLocks noGrp="1" noChangeArrowheads="1"/>
          </p:cNvSpPr>
          <p:nvPr>
            <p:ph type="dt" sz="half" idx="10"/>
          </p:nvPr>
        </p:nvSpPr>
        <p:spPr>
          <a:ln/>
        </p:spPr>
        <p:txBody>
          <a:bodyPr/>
          <a:lstStyle>
            <a:lvl1pPr>
              <a:defRPr/>
            </a:lvl1pPr>
          </a:lstStyle>
          <a:p>
            <a:pPr>
              <a:defRPr/>
            </a:pPr>
            <a:fld id="{F3DF0EC9-2125-43BD-9292-C88B015EB223}" type="datetimeFigureOut">
              <a:rPr lang="en-US"/>
              <a:pPr>
                <a:defRPr/>
              </a:pPr>
              <a:t>4/11/2026</a:t>
            </a:fld>
            <a:endParaRPr lang="en-US"/>
          </a:p>
        </p:txBody>
      </p:sp>
      <p:sp>
        <p:nvSpPr>
          <p:cNvPr id="5" name="Rectangle 3">
            <a:extLst>
              <a:ext uri="{FF2B5EF4-FFF2-40B4-BE49-F238E27FC236}">
                <a16:creationId xmlns:a16="http://schemas.microsoft.com/office/drawing/2014/main" id="{AA993FF7-EFD9-6E2A-7E27-2747895FE197}"/>
              </a:ext>
            </a:extLst>
          </p:cNvPr>
          <p:cNvSpPr>
            <a:spLocks noGrp="1" noChangeArrowheads="1"/>
          </p:cNvSpPr>
          <p:nvPr>
            <p:ph type="sldNum" sz="quarter" idx="11"/>
          </p:nvPr>
        </p:nvSpPr>
        <p:spPr>
          <a:ln/>
        </p:spPr>
        <p:txBody>
          <a:bodyPr/>
          <a:lstStyle>
            <a:lvl1pPr>
              <a:defRPr/>
            </a:lvl1pPr>
          </a:lstStyle>
          <a:p>
            <a:fld id="{DEDDB6D1-170F-421D-9131-AE062BA6B7A6}" type="slidenum">
              <a:rPr lang="en-US" altLang="en-US"/>
              <a:pPr/>
              <a:t>‹#›</a:t>
            </a:fld>
            <a:endParaRPr lang="en-US" altLang="en-US"/>
          </a:p>
        </p:txBody>
      </p:sp>
      <p:sp>
        <p:nvSpPr>
          <p:cNvPr id="6" name="Rectangle 14">
            <a:extLst>
              <a:ext uri="{FF2B5EF4-FFF2-40B4-BE49-F238E27FC236}">
                <a16:creationId xmlns:a16="http://schemas.microsoft.com/office/drawing/2014/main" id="{FAC0588C-0E3E-AFC0-2133-05AE86B6C6A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72217864"/>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20E35CB3-544D-5217-F376-4065D820086B}"/>
              </a:ext>
            </a:extLst>
          </p:cNvPr>
          <p:cNvSpPr>
            <a:spLocks noGrp="1" noChangeArrowheads="1"/>
          </p:cNvSpPr>
          <p:nvPr>
            <p:ph type="dt" sz="half" idx="10"/>
          </p:nvPr>
        </p:nvSpPr>
        <p:spPr>
          <a:ln/>
        </p:spPr>
        <p:txBody>
          <a:bodyPr/>
          <a:lstStyle>
            <a:lvl1pPr>
              <a:defRPr/>
            </a:lvl1pPr>
          </a:lstStyle>
          <a:p>
            <a:pPr>
              <a:defRPr/>
            </a:pPr>
            <a:fld id="{0D16C007-38BE-43DF-86A2-CC440DC7E19A}" type="datetimeFigureOut">
              <a:rPr lang="en-US"/>
              <a:pPr>
                <a:defRPr/>
              </a:pPr>
              <a:t>4/11/2026</a:t>
            </a:fld>
            <a:endParaRPr lang="en-US"/>
          </a:p>
        </p:txBody>
      </p:sp>
      <p:sp>
        <p:nvSpPr>
          <p:cNvPr id="6" name="Rectangle 3">
            <a:extLst>
              <a:ext uri="{FF2B5EF4-FFF2-40B4-BE49-F238E27FC236}">
                <a16:creationId xmlns:a16="http://schemas.microsoft.com/office/drawing/2014/main" id="{E78DD990-ECA8-66A5-953D-1580EBE940AD}"/>
              </a:ext>
            </a:extLst>
          </p:cNvPr>
          <p:cNvSpPr>
            <a:spLocks noGrp="1" noChangeArrowheads="1"/>
          </p:cNvSpPr>
          <p:nvPr>
            <p:ph type="sldNum" sz="quarter" idx="11"/>
          </p:nvPr>
        </p:nvSpPr>
        <p:spPr>
          <a:ln/>
        </p:spPr>
        <p:txBody>
          <a:bodyPr/>
          <a:lstStyle>
            <a:lvl1pPr>
              <a:defRPr/>
            </a:lvl1pPr>
          </a:lstStyle>
          <a:p>
            <a:fld id="{7C2D1562-76B8-446F-8584-59C009BDE3A3}" type="slidenum">
              <a:rPr lang="en-US" altLang="en-US"/>
              <a:pPr/>
              <a:t>‹#›</a:t>
            </a:fld>
            <a:endParaRPr lang="en-US" altLang="en-US"/>
          </a:p>
        </p:txBody>
      </p:sp>
      <p:sp>
        <p:nvSpPr>
          <p:cNvPr id="7" name="Rectangle 14">
            <a:extLst>
              <a:ext uri="{FF2B5EF4-FFF2-40B4-BE49-F238E27FC236}">
                <a16:creationId xmlns:a16="http://schemas.microsoft.com/office/drawing/2014/main" id="{774C0DA9-5372-BDB8-4288-CA78EE80C0A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49515614"/>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D0188083-9C0B-DF95-B95A-0A95FBCD1868}"/>
              </a:ext>
            </a:extLst>
          </p:cNvPr>
          <p:cNvSpPr>
            <a:spLocks noGrp="1" noChangeArrowheads="1"/>
          </p:cNvSpPr>
          <p:nvPr>
            <p:ph type="dt" sz="half" idx="10"/>
          </p:nvPr>
        </p:nvSpPr>
        <p:spPr>
          <a:ln/>
        </p:spPr>
        <p:txBody>
          <a:bodyPr/>
          <a:lstStyle>
            <a:lvl1pPr>
              <a:defRPr/>
            </a:lvl1pPr>
          </a:lstStyle>
          <a:p>
            <a:pPr>
              <a:defRPr/>
            </a:pPr>
            <a:fld id="{531E380E-CA74-407A-8282-FAAE401D92FA}" type="datetimeFigureOut">
              <a:rPr lang="en-US"/>
              <a:pPr>
                <a:defRPr/>
              </a:pPr>
              <a:t>4/11/2026</a:t>
            </a:fld>
            <a:endParaRPr lang="en-US"/>
          </a:p>
        </p:txBody>
      </p:sp>
      <p:sp>
        <p:nvSpPr>
          <p:cNvPr id="8" name="Rectangle 3">
            <a:extLst>
              <a:ext uri="{FF2B5EF4-FFF2-40B4-BE49-F238E27FC236}">
                <a16:creationId xmlns:a16="http://schemas.microsoft.com/office/drawing/2014/main" id="{A9F49B25-B716-6C93-199B-49D80A15D0F4}"/>
              </a:ext>
            </a:extLst>
          </p:cNvPr>
          <p:cNvSpPr>
            <a:spLocks noGrp="1" noChangeArrowheads="1"/>
          </p:cNvSpPr>
          <p:nvPr>
            <p:ph type="sldNum" sz="quarter" idx="11"/>
          </p:nvPr>
        </p:nvSpPr>
        <p:spPr>
          <a:ln/>
        </p:spPr>
        <p:txBody>
          <a:bodyPr/>
          <a:lstStyle>
            <a:lvl1pPr>
              <a:defRPr/>
            </a:lvl1pPr>
          </a:lstStyle>
          <a:p>
            <a:fld id="{150122DA-AF84-41EC-852F-224BB0606944}" type="slidenum">
              <a:rPr lang="en-US" altLang="en-US"/>
              <a:pPr/>
              <a:t>‹#›</a:t>
            </a:fld>
            <a:endParaRPr lang="en-US" altLang="en-US"/>
          </a:p>
        </p:txBody>
      </p:sp>
      <p:sp>
        <p:nvSpPr>
          <p:cNvPr id="9" name="Rectangle 14">
            <a:extLst>
              <a:ext uri="{FF2B5EF4-FFF2-40B4-BE49-F238E27FC236}">
                <a16:creationId xmlns:a16="http://schemas.microsoft.com/office/drawing/2014/main" id="{50D9B4E2-2A25-39A5-45E7-08EB4BFBA3F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16204715"/>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F35BADF3-AEF1-7B37-F982-BDDFBDFEAAEC}"/>
              </a:ext>
            </a:extLst>
          </p:cNvPr>
          <p:cNvSpPr>
            <a:spLocks noGrp="1" noChangeArrowheads="1"/>
          </p:cNvSpPr>
          <p:nvPr>
            <p:ph type="dt" sz="half" idx="10"/>
          </p:nvPr>
        </p:nvSpPr>
        <p:spPr>
          <a:ln/>
        </p:spPr>
        <p:txBody>
          <a:bodyPr/>
          <a:lstStyle>
            <a:lvl1pPr>
              <a:defRPr/>
            </a:lvl1pPr>
          </a:lstStyle>
          <a:p>
            <a:pPr>
              <a:defRPr/>
            </a:pPr>
            <a:fld id="{883D0DBF-CCAA-404D-BE23-CBA7F9E2585F}" type="datetimeFigureOut">
              <a:rPr lang="en-US"/>
              <a:pPr>
                <a:defRPr/>
              </a:pPr>
              <a:t>4/11/2026</a:t>
            </a:fld>
            <a:endParaRPr lang="en-US"/>
          </a:p>
        </p:txBody>
      </p:sp>
      <p:sp>
        <p:nvSpPr>
          <p:cNvPr id="4" name="Rectangle 3">
            <a:extLst>
              <a:ext uri="{FF2B5EF4-FFF2-40B4-BE49-F238E27FC236}">
                <a16:creationId xmlns:a16="http://schemas.microsoft.com/office/drawing/2014/main" id="{8D64CFFA-F20A-452B-EBE6-AEB55A6292EB}"/>
              </a:ext>
            </a:extLst>
          </p:cNvPr>
          <p:cNvSpPr>
            <a:spLocks noGrp="1" noChangeArrowheads="1"/>
          </p:cNvSpPr>
          <p:nvPr>
            <p:ph type="sldNum" sz="quarter" idx="11"/>
          </p:nvPr>
        </p:nvSpPr>
        <p:spPr>
          <a:ln/>
        </p:spPr>
        <p:txBody>
          <a:bodyPr/>
          <a:lstStyle>
            <a:lvl1pPr>
              <a:defRPr/>
            </a:lvl1pPr>
          </a:lstStyle>
          <a:p>
            <a:fld id="{4F7D21D2-414E-4F1C-9632-D48B0BB7B9FE}" type="slidenum">
              <a:rPr lang="en-US" altLang="en-US"/>
              <a:pPr/>
              <a:t>‹#›</a:t>
            </a:fld>
            <a:endParaRPr lang="en-US" altLang="en-US"/>
          </a:p>
        </p:txBody>
      </p:sp>
      <p:sp>
        <p:nvSpPr>
          <p:cNvPr id="5" name="Rectangle 14">
            <a:extLst>
              <a:ext uri="{FF2B5EF4-FFF2-40B4-BE49-F238E27FC236}">
                <a16:creationId xmlns:a16="http://schemas.microsoft.com/office/drawing/2014/main" id="{FA4559DE-EA75-7AE6-20DE-6EA94CF5CD0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84166246"/>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8321F69A-4DF9-2090-AC2D-3EDDDD721B51}"/>
              </a:ext>
            </a:extLst>
          </p:cNvPr>
          <p:cNvSpPr>
            <a:spLocks noGrp="1" noChangeArrowheads="1"/>
          </p:cNvSpPr>
          <p:nvPr>
            <p:ph type="dt" sz="half" idx="10"/>
          </p:nvPr>
        </p:nvSpPr>
        <p:spPr>
          <a:ln/>
        </p:spPr>
        <p:txBody>
          <a:bodyPr/>
          <a:lstStyle>
            <a:lvl1pPr>
              <a:defRPr/>
            </a:lvl1pPr>
          </a:lstStyle>
          <a:p>
            <a:pPr>
              <a:defRPr/>
            </a:pPr>
            <a:fld id="{B715F102-1F7D-497C-8635-A508972C5574}" type="datetimeFigureOut">
              <a:rPr lang="en-US"/>
              <a:pPr>
                <a:defRPr/>
              </a:pPr>
              <a:t>4/11/2026</a:t>
            </a:fld>
            <a:endParaRPr lang="en-US"/>
          </a:p>
        </p:txBody>
      </p:sp>
      <p:sp>
        <p:nvSpPr>
          <p:cNvPr id="3" name="Rectangle 3">
            <a:extLst>
              <a:ext uri="{FF2B5EF4-FFF2-40B4-BE49-F238E27FC236}">
                <a16:creationId xmlns:a16="http://schemas.microsoft.com/office/drawing/2014/main" id="{6A8DD36D-0888-1233-E762-B38756AE8619}"/>
              </a:ext>
            </a:extLst>
          </p:cNvPr>
          <p:cNvSpPr>
            <a:spLocks noGrp="1" noChangeArrowheads="1"/>
          </p:cNvSpPr>
          <p:nvPr>
            <p:ph type="sldNum" sz="quarter" idx="11"/>
          </p:nvPr>
        </p:nvSpPr>
        <p:spPr>
          <a:ln/>
        </p:spPr>
        <p:txBody>
          <a:bodyPr/>
          <a:lstStyle>
            <a:lvl1pPr>
              <a:defRPr/>
            </a:lvl1pPr>
          </a:lstStyle>
          <a:p>
            <a:fld id="{7684B57D-2F7F-4422-A09F-A51980140E1D}" type="slidenum">
              <a:rPr lang="en-US" altLang="en-US"/>
              <a:pPr/>
              <a:t>‹#›</a:t>
            </a:fld>
            <a:endParaRPr lang="en-US" altLang="en-US"/>
          </a:p>
        </p:txBody>
      </p:sp>
      <p:sp>
        <p:nvSpPr>
          <p:cNvPr id="4" name="Rectangle 14">
            <a:extLst>
              <a:ext uri="{FF2B5EF4-FFF2-40B4-BE49-F238E27FC236}">
                <a16:creationId xmlns:a16="http://schemas.microsoft.com/office/drawing/2014/main" id="{98CBA446-3D3B-F4D4-94F3-FA8AD2DE169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36368467"/>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E0E5740-3314-293D-BCB2-C359F6A4F5B9}"/>
              </a:ext>
            </a:extLst>
          </p:cNvPr>
          <p:cNvSpPr>
            <a:spLocks noGrp="1" noChangeArrowheads="1"/>
          </p:cNvSpPr>
          <p:nvPr>
            <p:ph type="dt" sz="half" idx="10"/>
          </p:nvPr>
        </p:nvSpPr>
        <p:spPr>
          <a:ln/>
        </p:spPr>
        <p:txBody>
          <a:bodyPr/>
          <a:lstStyle>
            <a:lvl1pPr>
              <a:defRPr/>
            </a:lvl1pPr>
          </a:lstStyle>
          <a:p>
            <a:pPr>
              <a:defRPr/>
            </a:pPr>
            <a:fld id="{60AC13B0-4DE6-4248-8AD1-F3D0056412CC}" type="datetimeFigureOut">
              <a:rPr lang="en-US"/>
              <a:pPr>
                <a:defRPr/>
              </a:pPr>
              <a:t>4/11/2026</a:t>
            </a:fld>
            <a:endParaRPr lang="en-US"/>
          </a:p>
        </p:txBody>
      </p:sp>
      <p:sp>
        <p:nvSpPr>
          <p:cNvPr id="6" name="Rectangle 3">
            <a:extLst>
              <a:ext uri="{FF2B5EF4-FFF2-40B4-BE49-F238E27FC236}">
                <a16:creationId xmlns:a16="http://schemas.microsoft.com/office/drawing/2014/main" id="{8DA5F0B7-0591-92DA-97FE-CF24561869B3}"/>
              </a:ext>
            </a:extLst>
          </p:cNvPr>
          <p:cNvSpPr>
            <a:spLocks noGrp="1" noChangeArrowheads="1"/>
          </p:cNvSpPr>
          <p:nvPr>
            <p:ph type="sldNum" sz="quarter" idx="11"/>
          </p:nvPr>
        </p:nvSpPr>
        <p:spPr>
          <a:ln/>
        </p:spPr>
        <p:txBody>
          <a:bodyPr/>
          <a:lstStyle>
            <a:lvl1pPr>
              <a:defRPr/>
            </a:lvl1pPr>
          </a:lstStyle>
          <a:p>
            <a:fld id="{850A4320-335F-4CD8-B61E-ABED2EEAB02E}" type="slidenum">
              <a:rPr lang="en-US" altLang="en-US"/>
              <a:pPr/>
              <a:t>‹#›</a:t>
            </a:fld>
            <a:endParaRPr lang="en-US" altLang="en-US"/>
          </a:p>
        </p:txBody>
      </p:sp>
      <p:sp>
        <p:nvSpPr>
          <p:cNvPr id="7" name="Rectangle 14">
            <a:extLst>
              <a:ext uri="{FF2B5EF4-FFF2-40B4-BE49-F238E27FC236}">
                <a16:creationId xmlns:a16="http://schemas.microsoft.com/office/drawing/2014/main" id="{0645D15A-BFC8-4F9F-E71E-82F11C5167D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92939397"/>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A7A411C-BC93-A242-6958-A91AA4B5D850}"/>
              </a:ext>
            </a:extLst>
          </p:cNvPr>
          <p:cNvSpPr>
            <a:spLocks noGrp="1" noChangeArrowheads="1"/>
          </p:cNvSpPr>
          <p:nvPr>
            <p:ph type="dt" sz="half" idx="10"/>
          </p:nvPr>
        </p:nvSpPr>
        <p:spPr>
          <a:ln/>
        </p:spPr>
        <p:txBody>
          <a:bodyPr/>
          <a:lstStyle>
            <a:lvl1pPr>
              <a:defRPr/>
            </a:lvl1pPr>
          </a:lstStyle>
          <a:p>
            <a:pPr>
              <a:defRPr/>
            </a:pPr>
            <a:fld id="{2924FB7A-CD8B-4FB6-9D26-6E82FD893E95}" type="datetimeFigureOut">
              <a:rPr lang="en-US"/>
              <a:pPr>
                <a:defRPr/>
              </a:pPr>
              <a:t>4/11/2026</a:t>
            </a:fld>
            <a:endParaRPr lang="en-US"/>
          </a:p>
        </p:txBody>
      </p:sp>
      <p:sp>
        <p:nvSpPr>
          <p:cNvPr id="6" name="Rectangle 3">
            <a:extLst>
              <a:ext uri="{FF2B5EF4-FFF2-40B4-BE49-F238E27FC236}">
                <a16:creationId xmlns:a16="http://schemas.microsoft.com/office/drawing/2014/main" id="{AEA85C58-5CD8-7331-5B52-C8F939BBBB63}"/>
              </a:ext>
            </a:extLst>
          </p:cNvPr>
          <p:cNvSpPr>
            <a:spLocks noGrp="1" noChangeArrowheads="1"/>
          </p:cNvSpPr>
          <p:nvPr>
            <p:ph type="sldNum" sz="quarter" idx="11"/>
          </p:nvPr>
        </p:nvSpPr>
        <p:spPr>
          <a:ln/>
        </p:spPr>
        <p:txBody>
          <a:bodyPr/>
          <a:lstStyle>
            <a:lvl1pPr>
              <a:defRPr/>
            </a:lvl1pPr>
          </a:lstStyle>
          <a:p>
            <a:fld id="{92574A40-26AF-44C2-8987-5BCD3EE27243}" type="slidenum">
              <a:rPr lang="en-US" altLang="en-US"/>
              <a:pPr/>
              <a:t>‹#›</a:t>
            </a:fld>
            <a:endParaRPr lang="en-US" altLang="en-US"/>
          </a:p>
        </p:txBody>
      </p:sp>
      <p:sp>
        <p:nvSpPr>
          <p:cNvPr id="7" name="Rectangle 14">
            <a:extLst>
              <a:ext uri="{FF2B5EF4-FFF2-40B4-BE49-F238E27FC236}">
                <a16:creationId xmlns:a16="http://schemas.microsoft.com/office/drawing/2014/main" id="{41E2627B-0BE8-9E00-3B10-20D9A8FD4A4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36227819"/>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2B4D009-85E7-2AA5-6FC4-FE9044D96E6D}"/>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826B71B2-3E9F-4280-9942-2438353B840A}" type="datetimeFigureOut">
              <a:rPr lang="en-US"/>
              <a:pPr>
                <a:defRPr/>
              </a:pPr>
              <a:t>4/11/2026</a:t>
            </a:fld>
            <a:endParaRPr lang="en-US"/>
          </a:p>
        </p:txBody>
      </p:sp>
      <p:sp>
        <p:nvSpPr>
          <p:cNvPr id="6147" name="Rectangle 3">
            <a:extLst>
              <a:ext uri="{FF2B5EF4-FFF2-40B4-BE49-F238E27FC236}">
                <a16:creationId xmlns:a16="http://schemas.microsoft.com/office/drawing/2014/main" id="{C852AA7C-2498-046C-FD3D-983AD8838A63}"/>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6F1E54A5-D01D-440E-B8A5-68FAC690F41A}" type="slidenum">
              <a:rPr lang="en-US" altLang="en-US"/>
              <a:pPr/>
              <a:t>‹#›</a:t>
            </a:fld>
            <a:endParaRPr lang="en-US" altLang="en-US"/>
          </a:p>
        </p:txBody>
      </p:sp>
      <p:grpSp>
        <p:nvGrpSpPr>
          <p:cNvPr id="1028" name="Group 4">
            <a:extLst>
              <a:ext uri="{FF2B5EF4-FFF2-40B4-BE49-F238E27FC236}">
                <a16:creationId xmlns:a16="http://schemas.microsoft.com/office/drawing/2014/main" id="{061B56BA-AE28-A10D-EBAA-7A06E18ECF82}"/>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9CBC51EB-0633-C013-7DCB-4BE021CAAE8C}"/>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425470B2-AB57-D390-E640-2E987B4A82D9}"/>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2246EF72-D748-1C6B-6EAF-2997501027DF}"/>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B4559FD1-8194-5BA7-2DB6-659269CF16EE}"/>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B3083F4D-4720-11CD-6525-C92309B339BD}"/>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E67B64F4-F08F-10E2-41BB-4B830799FBA5}"/>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110D929B-CBA9-5E38-D224-982339A05B10}"/>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999615DA-66C8-5BED-40F5-FCBFAA28C031}"/>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AF469816-78E1-79A5-F2B5-927E6DBBCBD1}"/>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BA817246-234D-5EC5-BD77-BDA9CDC65F12}"/>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E0047035-A669-8E14-3007-2D89F531538F}"/>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slow">
    <p:fade thruBlk="1"/>
  </p:transition>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0E0AA-0F73-7D1C-8909-7F4C7FEB4480}"/>
              </a:ext>
            </a:extLst>
          </p:cNvPr>
          <p:cNvSpPr>
            <a:spLocks noGrp="1"/>
          </p:cNvSpPr>
          <p:nvPr>
            <p:ph type="ctrTitle" sz="quarter"/>
          </p:nvPr>
        </p:nvSpPr>
        <p:spPr/>
        <p:txBody>
          <a:bodyPr/>
          <a:lstStyle/>
          <a:p>
            <a:pPr>
              <a:defRPr/>
            </a:pPr>
            <a:r>
              <a:rPr lang="en-US" dirty="0">
                <a:latin typeface="Verdana" panose="020B0604030504040204" pitchFamily="34" charset="0"/>
                <a:ea typeface="Verdana" panose="020B0604030504040204" pitchFamily="34" charset="0"/>
              </a:rPr>
              <a:t>Wearing The Name “Christian”</a:t>
            </a:r>
          </a:p>
        </p:txBody>
      </p:sp>
      <p:sp>
        <p:nvSpPr>
          <p:cNvPr id="3" name="Subtitle 2">
            <a:extLst>
              <a:ext uri="{FF2B5EF4-FFF2-40B4-BE49-F238E27FC236}">
                <a16:creationId xmlns:a16="http://schemas.microsoft.com/office/drawing/2014/main" id="{AC83D2B5-8BC0-6415-628D-DDFA1959736B}"/>
              </a:ext>
            </a:extLst>
          </p:cNvPr>
          <p:cNvSpPr>
            <a:spLocks noGrp="1"/>
          </p:cNvSpPr>
          <p:nvPr>
            <p:ph type="subTitle" sz="quarter" idx="1"/>
          </p:nvPr>
        </p:nvSpPr>
        <p:spPr>
          <a:xfrm>
            <a:off x="457200" y="3886200"/>
            <a:ext cx="8305800" cy="2819400"/>
          </a:xfrm>
        </p:spPr>
        <p:txBody>
          <a:bodyPr/>
          <a:lstStyle/>
          <a:p>
            <a:pPr>
              <a:defRPr/>
            </a:pPr>
            <a:r>
              <a:rPr lang="en-US" sz="3600" b="1" dirty="0">
                <a:solidFill>
                  <a:srgbClr val="FF0000"/>
                </a:solidFill>
                <a:latin typeface="Verdana" panose="020B0604030504040204" pitchFamily="34" charset="0"/>
                <a:ea typeface="Verdana" panose="020B0604030504040204" pitchFamily="34" charset="0"/>
              </a:rPr>
              <a:t>1 Peter 4:16</a:t>
            </a:r>
          </a:p>
          <a:p>
            <a:pPr>
              <a:defRPr/>
            </a:pPr>
            <a:endParaRPr lang="en-US" sz="2200" b="1" dirty="0">
              <a:solidFill>
                <a:srgbClr val="FF0000"/>
              </a:solidFill>
              <a:latin typeface="Verdana" panose="020B0604030504040204" pitchFamily="34" charset="0"/>
              <a:ea typeface="Verdana" panose="020B0604030504040204" pitchFamily="34" charset="0"/>
            </a:endParaRPr>
          </a:p>
          <a:p>
            <a:pPr>
              <a:defRPr/>
            </a:pPr>
            <a:endParaRPr lang="en-US" sz="2200" b="1" dirty="0">
              <a:solidFill>
                <a:srgbClr val="FF0000"/>
              </a:solidFill>
              <a:latin typeface="Verdana" panose="020B0604030504040204" pitchFamily="34" charset="0"/>
              <a:ea typeface="Verdana" panose="020B0604030504040204" pitchFamily="34" charset="0"/>
            </a:endParaRPr>
          </a:p>
          <a:p>
            <a:pPr>
              <a:defRPr/>
            </a:pPr>
            <a:endParaRPr lang="en-US" sz="2200" b="1" dirty="0">
              <a:solidFill>
                <a:srgbClr val="FF0000"/>
              </a:solidFill>
              <a:latin typeface="Verdana" panose="020B0604030504040204" pitchFamily="34" charset="0"/>
              <a:ea typeface="Verdana" panose="020B0604030504040204" pitchFamily="34" charset="0"/>
            </a:endParaRPr>
          </a:p>
          <a:p>
            <a:pPr>
              <a:defRPr/>
            </a:pPr>
            <a:endParaRPr lang="en-US" sz="2200" b="1" dirty="0">
              <a:solidFill>
                <a:srgbClr val="FF0000"/>
              </a:solidFill>
              <a:latin typeface="Verdana" panose="020B0604030504040204" pitchFamily="34" charset="0"/>
              <a:ea typeface="Verdana" panose="020B0604030504040204" pitchFamily="34" charset="0"/>
            </a:endParaRPr>
          </a:p>
          <a:p>
            <a:pPr>
              <a:defRPr/>
            </a:pPr>
            <a:r>
              <a:rPr lang="en-US" sz="2200" b="1" dirty="0">
                <a:solidFill>
                  <a:srgbClr val="FF0000"/>
                </a:solidFill>
                <a:latin typeface="Verdana" panose="020B0604030504040204" pitchFamily="34" charset="0"/>
                <a:ea typeface="Verdana" panose="020B0604030504040204" pitchFamily="34" charset="0"/>
              </a:rPr>
              <a:t>All Scriptures NASB 1995 unless otherwise noted</a:t>
            </a: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1DFA3-711E-115E-2942-5D21A2D91E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E90D49-E27A-5915-3E12-CF39099EC65E}"/>
              </a:ext>
            </a:extLst>
          </p:cNvPr>
          <p:cNvSpPr>
            <a:spLocks noGrp="1"/>
          </p:cNvSpPr>
          <p:nvPr>
            <p:ph idx="1"/>
          </p:nvPr>
        </p:nvSpPr>
        <p:spPr>
          <a:xfrm>
            <a:off x="76200" y="762000"/>
            <a:ext cx="8991600" cy="6019800"/>
          </a:xfrm>
        </p:spPr>
        <p:txBody>
          <a:bodyPr/>
          <a:lstStyle/>
          <a:p>
            <a:pPr>
              <a:defRPr/>
            </a:pPr>
            <a:r>
              <a:rPr lang="en-US" dirty="0">
                <a:latin typeface="Verdana" panose="020B0604030504040204" pitchFamily="34" charset="0"/>
                <a:ea typeface="Verdana" panose="020B0604030504040204" pitchFamily="34" charset="0"/>
              </a:rPr>
              <a:t>The REWARD of wearing the name.</a:t>
            </a:r>
          </a:p>
          <a:p>
            <a:pPr lvl="1">
              <a:defRPr/>
            </a:pPr>
            <a:r>
              <a:rPr lang="en-US" u="sng" dirty="0">
                <a:latin typeface="Verdana" panose="020B0604030504040204" pitchFamily="34" charset="0"/>
                <a:ea typeface="Verdana" panose="020B0604030504040204" pitchFamily="34" charset="0"/>
              </a:rPr>
              <a:t>Blessings In Christ</a:t>
            </a:r>
          </a:p>
          <a:p>
            <a:pPr lvl="1" fontAlgn="auto">
              <a:spcBef>
                <a:spcPts val="0"/>
              </a:spcBef>
              <a:spcAft>
                <a:spcPts val="0"/>
              </a:spcAft>
              <a:defRPr/>
            </a:pPr>
            <a:endParaRPr lang="en-US" sz="2300" dirty="0">
              <a:latin typeface="Verdana" panose="020B0604030504040204" pitchFamily="34" charset="0"/>
              <a:ea typeface="Verdana" panose="020B0604030504040204" pitchFamily="34" charset="0"/>
            </a:endParaRPr>
          </a:p>
          <a:p>
            <a:pPr lvl="1" fontAlgn="auto">
              <a:spcBef>
                <a:spcPts val="0"/>
              </a:spcBef>
              <a:spcAft>
                <a:spcPts val="0"/>
              </a:spcAft>
              <a:defRPr/>
            </a:pPr>
            <a:r>
              <a:rPr lang="en-US" dirty="0">
                <a:latin typeface="Verdana" panose="020B0604030504040204" pitchFamily="34" charset="0"/>
                <a:ea typeface="Verdana" panose="020B0604030504040204" pitchFamily="34" charset="0"/>
              </a:rPr>
              <a:t>New Creature. </a:t>
            </a:r>
          </a:p>
          <a:p>
            <a:pPr marL="457200" lvl="1" indent="0" algn="ctr" fontAlgn="auto">
              <a:spcBef>
                <a:spcPts val="0"/>
              </a:spcBef>
              <a:spcAft>
                <a:spcPts val="0"/>
              </a:spcAft>
              <a:buNone/>
              <a:defRPr/>
            </a:pPr>
            <a:r>
              <a:rPr lang="en-US" sz="2400" i="1" dirty="0">
                <a:latin typeface="Verdana" panose="020B0604030504040204" pitchFamily="34" charset="0"/>
                <a:ea typeface="Verdana" panose="020B0604030504040204" pitchFamily="34" charset="0"/>
              </a:rPr>
              <a:t>“Therefore if anyone is in Christ, he is a new creature; the old things passed away; behold, new things have come.” </a:t>
            </a:r>
            <a:r>
              <a:rPr lang="en-US" sz="2400" b="1" dirty="0">
                <a:solidFill>
                  <a:srgbClr val="FF0000"/>
                </a:solidFill>
                <a:latin typeface="Verdana" panose="020B0604030504040204" pitchFamily="34" charset="0"/>
                <a:ea typeface="Verdana" panose="020B0604030504040204" pitchFamily="34" charset="0"/>
              </a:rPr>
              <a:t>(2 Corinthians 5:17)</a:t>
            </a:r>
          </a:p>
          <a:p>
            <a:pPr lvl="1" fontAlgn="auto">
              <a:spcBef>
                <a:spcPts val="0"/>
              </a:spcBef>
              <a:spcAft>
                <a:spcPts val="0"/>
              </a:spcAft>
              <a:defRPr/>
            </a:pPr>
            <a:endParaRPr lang="en-US" sz="2400" dirty="0">
              <a:latin typeface="Verdana" panose="020B0604030504040204" pitchFamily="34" charset="0"/>
              <a:ea typeface="Verdana" panose="020B0604030504040204" pitchFamily="34" charset="0"/>
            </a:endParaRPr>
          </a:p>
          <a:p>
            <a:pPr lvl="1" fontAlgn="auto">
              <a:spcBef>
                <a:spcPts val="0"/>
              </a:spcBef>
              <a:spcAft>
                <a:spcPts val="0"/>
              </a:spcAft>
              <a:defRPr/>
            </a:pPr>
            <a:r>
              <a:rPr lang="en-US" dirty="0">
                <a:latin typeface="Verdana" panose="020B0604030504040204" pitchFamily="34" charset="0"/>
                <a:ea typeface="Verdana" panose="020B0604030504040204" pitchFamily="34" charset="0"/>
              </a:rPr>
              <a:t>God’s Grace.</a:t>
            </a:r>
            <a:r>
              <a:rPr lang="en-US" dirty="0">
                <a:solidFill>
                  <a:srgbClr val="FFFF00"/>
                </a:solidFill>
                <a:latin typeface="Verdana" panose="020B0604030504040204" pitchFamily="34" charset="0"/>
                <a:ea typeface="Verdana" panose="020B0604030504040204" pitchFamily="34" charset="0"/>
              </a:rPr>
              <a:t> </a:t>
            </a:r>
          </a:p>
          <a:p>
            <a:pPr marL="457200" lvl="1" indent="0" algn="ctr" fontAlgn="auto">
              <a:spcBef>
                <a:spcPts val="0"/>
              </a:spcBef>
              <a:spcAft>
                <a:spcPts val="0"/>
              </a:spcAft>
              <a:buNone/>
              <a:defRPr/>
            </a:pPr>
            <a:r>
              <a:rPr lang="en-US" sz="2400" i="1" dirty="0">
                <a:latin typeface="Verdana" panose="020B0604030504040204" pitchFamily="34" charset="0"/>
                <a:ea typeface="Verdana" panose="020B0604030504040204" pitchFamily="34" charset="0"/>
              </a:rPr>
              <a:t>“Therefore, having been justified by faith, we have peace with God through our Lord Jesus Christ, through whom also we have obtained our introduction by faith </a:t>
            </a:r>
            <a:r>
              <a:rPr lang="en-US" sz="2400" b="1" i="1" dirty="0">
                <a:latin typeface="Verdana" panose="020B0604030504040204" pitchFamily="34" charset="0"/>
                <a:ea typeface="Verdana" panose="020B0604030504040204" pitchFamily="34" charset="0"/>
              </a:rPr>
              <a:t>into this grace in which we stand</a:t>
            </a:r>
            <a:r>
              <a:rPr lang="en-US" sz="2400" i="1" dirty="0">
                <a:latin typeface="Verdana" panose="020B0604030504040204" pitchFamily="34" charset="0"/>
                <a:ea typeface="Verdana" panose="020B0604030504040204" pitchFamily="34" charset="0"/>
              </a:rPr>
              <a:t>; and we exult in hope of the glory of God.” </a:t>
            </a:r>
            <a:r>
              <a:rPr lang="en-US" sz="2400" b="1" dirty="0">
                <a:solidFill>
                  <a:srgbClr val="FF0000"/>
                </a:solidFill>
                <a:latin typeface="Verdana" panose="020B0604030504040204" pitchFamily="34" charset="0"/>
                <a:ea typeface="Verdana" panose="020B0604030504040204" pitchFamily="34" charset="0"/>
              </a:rPr>
              <a:t>(Romans 5:1-2)</a:t>
            </a:r>
          </a:p>
          <a:p>
            <a:pPr lvl="1">
              <a:defRPr/>
            </a:pPr>
            <a:endParaRPr lang="en-US" dirty="0">
              <a:latin typeface="Verdana" panose="020B0604030504040204" pitchFamily="34" charset="0"/>
              <a:ea typeface="Verdana" panose="020B0604030504040204" pitchFamily="34" charset="0"/>
            </a:endParaRPr>
          </a:p>
        </p:txBody>
      </p:sp>
      <p:sp>
        <p:nvSpPr>
          <p:cNvPr id="7" name="Title 1">
            <a:extLst>
              <a:ext uri="{FF2B5EF4-FFF2-40B4-BE49-F238E27FC236}">
                <a16:creationId xmlns:a16="http://schemas.microsoft.com/office/drawing/2014/main" id="{FC07BEDB-5809-D928-EAFB-73CAD360E42E}"/>
              </a:ext>
            </a:extLst>
          </p:cNvPr>
          <p:cNvSpPr txBox="1">
            <a:spLocks/>
          </p:cNvSpPr>
          <p:nvPr/>
        </p:nvSpPr>
        <p:spPr bwMode="auto">
          <a:xfrm>
            <a:off x="723900" y="152401"/>
            <a:ext cx="769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a:t>
            </a:r>
          </a:p>
        </p:txBody>
      </p:sp>
    </p:spTree>
    <p:extLst>
      <p:ext uri="{BB962C8B-B14F-4D97-AF65-F5344CB8AC3E}">
        <p14:creationId xmlns:p14="http://schemas.microsoft.com/office/powerpoint/2010/main" val="223314739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12D50-8AA0-4620-6DD3-E41555EEAC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14325D-696D-61CE-FFDB-A13521852ED8}"/>
              </a:ext>
            </a:extLst>
          </p:cNvPr>
          <p:cNvSpPr>
            <a:spLocks noGrp="1"/>
          </p:cNvSpPr>
          <p:nvPr>
            <p:ph idx="1"/>
          </p:nvPr>
        </p:nvSpPr>
        <p:spPr>
          <a:xfrm>
            <a:off x="457200" y="914400"/>
            <a:ext cx="8229600" cy="5638800"/>
          </a:xfrm>
        </p:spPr>
        <p:txBody>
          <a:bodyPr/>
          <a:lstStyle/>
          <a:p>
            <a:pPr>
              <a:defRPr/>
            </a:pPr>
            <a:r>
              <a:rPr lang="en-US" dirty="0">
                <a:latin typeface="Verdana" panose="020B0604030504040204" pitchFamily="34" charset="0"/>
                <a:ea typeface="Verdana" panose="020B0604030504040204" pitchFamily="34" charset="0"/>
              </a:rPr>
              <a:t>The REWARD of wearing the name. </a:t>
            </a:r>
          </a:p>
          <a:p>
            <a:pPr lvl="1">
              <a:defRPr/>
            </a:pPr>
            <a:r>
              <a:rPr lang="en-US" dirty="0">
                <a:latin typeface="Verdana" panose="020B0604030504040204" pitchFamily="34" charset="0"/>
                <a:ea typeface="Verdana" panose="020B0604030504040204" pitchFamily="34" charset="0"/>
              </a:rPr>
              <a:t>The Promise of Heaven.</a:t>
            </a:r>
          </a:p>
          <a:p>
            <a:pPr marL="457200" lvl="1" indent="0" algn="ctr">
              <a:buNone/>
              <a:defRPr/>
            </a:pPr>
            <a:r>
              <a:rPr lang="en-US" sz="2400" i="1" dirty="0">
                <a:latin typeface="Verdana" panose="020B0604030504040204" pitchFamily="34" charset="0"/>
                <a:ea typeface="Verdana" panose="020B0604030504040204" pitchFamily="34" charset="0"/>
              </a:rPr>
              <a:t>“In My Father’s house are many dwelling places; if it were not so, I would have told you; for I go to prepare a place for you. If I go and prepare a place for you, I will come again and receive you to Myself, that where I am, there you may be also.”</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(John 14:2-3)</a:t>
            </a:r>
          </a:p>
          <a:p>
            <a:pPr marL="457200" lvl="1" indent="0" algn="ctr">
              <a:buNone/>
              <a:defRPr/>
            </a:pPr>
            <a:endParaRPr lang="en-US" sz="24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“Then the King will say to those on His right, ‘Come, you who are blessed of My Father, inherit the kingdom prepared for you from the foundation of the world.’”</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(Matthew 25:34)</a:t>
            </a:r>
          </a:p>
        </p:txBody>
      </p:sp>
      <p:sp>
        <p:nvSpPr>
          <p:cNvPr id="7" name="Title 1">
            <a:extLst>
              <a:ext uri="{FF2B5EF4-FFF2-40B4-BE49-F238E27FC236}">
                <a16:creationId xmlns:a16="http://schemas.microsoft.com/office/drawing/2014/main" id="{57DAF5EE-7389-81A9-AD3B-569C73EBBEE5}"/>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0424069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0DEAF-53CA-AA9B-72C5-18AFC46C3E11}"/>
              </a:ext>
            </a:extLst>
          </p:cNvPr>
          <p:cNvSpPr>
            <a:spLocks noGrp="1"/>
          </p:cNvSpPr>
          <p:nvPr>
            <p:ph idx="1"/>
          </p:nvPr>
        </p:nvSpPr>
        <p:spPr>
          <a:xfrm>
            <a:off x="76200" y="1295400"/>
            <a:ext cx="8915400" cy="5410200"/>
          </a:xfrm>
        </p:spPr>
        <p:txBody>
          <a:bodyPr/>
          <a:lstStyle/>
          <a:p>
            <a:pPr>
              <a:defRPr/>
            </a:pPr>
            <a:r>
              <a:rPr lang="en-US" sz="3000" dirty="0">
                <a:latin typeface="Verdana" panose="020B0604030504040204" pitchFamily="34" charset="0"/>
                <a:ea typeface="Verdana" panose="020B0604030504040204" pitchFamily="34" charset="0"/>
              </a:rPr>
              <a:t>The RESPONSIBILITY of wearing the name.</a:t>
            </a:r>
          </a:p>
          <a:p>
            <a:pPr lvl="1">
              <a:defRPr/>
            </a:pPr>
            <a:endParaRPr lang="en-US" sz="2400" dirty="0">
              <a:latin typeface="Verdana" panose="020B0604030504040204" pitchFamily="34" charset="0"/>
              <a:ea typeface="Verdana" panose="020B0604030504040204" pitchFamily="34" charset="0"/>
            </a:endParaRPr>
          </a:p>
          <a:p>
            <a:pPr lvl="1">
              <a:defRPr/>
            </a:pPr>
            <a:r>
              <a:rPr lang="en-US" dirty="0">
                <a:latin typeface="Verdana" panose="020B0604030504040204" pitchFamily="34" charset="0"/>
                <a:ea typeface="Verdana" panose="020B0604030504040204" pitchFamily="34" charset="0"/>
              </a:rPr>
              <a:t>Disciple</a:t>
            </a:r>
            <a:r>
              <a:rPr lang="en-US" sz="2600" dirty="0">
                <a:latin typeface="Verdana" panose="020B0604030504040204" pitchFamily="34" charset="0"/>
                <a:ea typeface="Verdana" panose="020B0604030504040204" pitchFamily="34" charset="0"/>
              </a:rPr>
              <a:t>.</a:t>
            </a:r>
          </a:p>
          <a:p>
            <a:pPr marL="457200" lvl="1" indent="0" algn="ctr">
              <a:buNone/>
              <a:defRPr/>
            </a:pPr>
            <a:r>
              <a:rPr lang="en-US" sz="2400" i="1" dirty="0">
                <a:latin typeface="Verdana" panose="020B0604030504040204" pitchFamily="34" charset="0"/>
                <a:ea typeface="Verdana" panose="020B0604030504040204" pitchFamily="34" charset="0"/>
              </a:rPr>
              <a:t>“And for an entire year they met with the church and taught considerable numbers; and the </a:t>
            </a:r>
            <a:r>
              <a:rPr lang="en-US" sz="2400" b="1" i="1" dirty="0">
                <a:latin typeface="Verdana" panose="020B0604030504040204" pitchFamily="34" charset="0"/>
                <a:ea typeface="Verdana" panose="020B0604030504040204" pitchFamily="34" charset="0"/>
              </a:rPr>
              <a:t>disciples</a:t>
            </a:r>
            <a:r>
              <a:rPr lang="en-US" sz="2400" i="1" dirty="0">
                <a:latin typeface="Verdana" panose="020B0604030504040204" pitchFamily="34" charset="0"/>
                <a:ea typeface="Verdana" panose="020B0604030504040204" pitchFamily="34" charset="0"/>
              </a:rPr>
              <a:t> were first called </a:t>
            </a:r>
            <a:r>
              <a:rPr lang="en-US" sz="2400" b="1" i="1" dirty="0">
                <a:latin typeface="Verdana" panose="020B0604030504040204" pitchFamily="34" charset="0"/>
                <a:ea typeface="Verdana" panose="020B0604030504040204" pitchFamily="34" charset="0"/>
              </a:rPr>
              <a:t>Christians</a:t>
            </a:r>
            <a:r>
              <a:rPr lang="en-US" sz="2400" i="1" dirty="0">
                <a:latin typeface="Verdana" panose="020B0604030504040204" pitchFamily="34" charset="0"/>
                <a:ea typeface="Verdana" panose="020B0604030504040204" pitchFamily="34" charset="0"/>
              </a:rPr>
              <a:t> in Antioch.”</a:t>
            </a:r>
            <a:br>
              <a:rPr lang="en-US" sz="2400" i="1" dirty="0">
                <a:latin typeface="Verdana" panose="020B0604030504040204" pitchFamily="34" charset="0"/>
                <a:ea typeface="Verdana" panose="020B0604030504040204" pitchFamily="34" charset="0"/>
              </a:rPr>
            </a:b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(Acts 11:26b)</a:t>
            </a:r>
          </a:p>
          <a:p>
            <a:pPr lvl="1">
              <a:defRPr/>
            </a:pPr>
            <a:endParaRPr lang="en-US" sz="2400" dirty="0">
              <a:latin typeface="Verdana" panose="020B0604030504040204" pitchFamily="34" charset="0"/>
              <a:ea typeface="Verdana" panose="020B0604030504040204" pitchFamily="34" charset="0"/>
            </a:endParaRPr>
          </a:p>
          <a:p>
            <a:pPr lvl="1">
              <a:defRPr/>
            </a:pPr>
            <a:r>
              <a:rPr lang="en-US" dirty="0">
                <a:latin typeface="Verdana" panose="020B0604030504040204" pitchFamily="34" charset="0"/>
                <a:ea typeface="Verdana" panose="020B0604030504040204" pitchFamily="34" charset="0"/>
              </a:rPr>
              <a:t>Persuaded. </a:t>
            </a:r>
          </a:p>
          <a:p>
            <a:pPr marL="457200" lvl="1" indent="0" algn="ctr">
              <a:buNone/>
              <a:defRPr/>
            </a:pPr>
            <a:r>
              <a:rPr lang="en-US" sz="2400" i="1" dirty="0">
                <a:latin typeface="Verdana" panose="020B0604030504040204" pitchFamily="34" charset="0"/>
                <a:ea typeface="Verdana" panose="020B0604030504040204" pitchFamily="34" charset="0"/>
              </a:rPr>
              <a:t>“Agrippa replied to Paul, ‘In a short time you will </a:t>
            </a:r>
            <a:r>
              <a:rPr lang="en-US" sz="2400" b="1" i="1" dirty="0">
                <a:latin typeface="Verdana" panose="020B0604030504040204" pitchFamily="34" charset="0"/>
                <a:ea typeface="Verdana" panose="020B0604030504040204" pitchFamily="34" charset="0"/>
              </a:rPr>
              <a:t>persuade</a:t>
            </a:r>
            <a:r>
              <a:rPr lang="en-US" sz="2400" i="1" dirty="0">
                <a:latin typeface="Verdana" panose="020B0604030504040204" pitchFamily="34" charset="0"/>
                <a:ea typeface="Verdana" panose="020B0604030504040204" pitchFamily="34" charset="0"/>
              </a:rPr>
              <a:t> me to become a </a:t>
            </a:r>
            <a:r>
              <a:rPr lang="en-US" sz="2400" b="1" i="1" dirty="0">
                <a:latin typeface="Verdana" panose="020B0604030504040204" pitchFamily="34" charset="0"/>
                <a:ea typeface="Verdana" panose="020B0604030504040204" pitchFamily="34" charset="0"/>
              </a:rPr>
              <a:t>Christian</a:t>
            </a:r>
            <a:r>
              <a:rPr lang="en-US" sz="2400" i="1" dirty="0">
                <a:latin typeface="Verdana" panose="020B0604030504040204" pitchFamily="34" charset="0"/>
                <a:ea typeface="Verdana" panose="020B0604030504040204" pitchFamily="34" charset="0"/>
              </a:rPr>
              <a:t>.’”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(Acts 26:28)</a:t>
            </a:r>
          </a:p>
        </p:txBody>
      </p:sp>
      <p:sp>
        <p:nvSpPr>
          <p:cNvPr id="6" name="Title 1">
            <a:extLst>
              <a:ext uri="{FF2B5EF4-FFF2-40B4-BE49-F238E27FC236}">
                <a16:creationId xmlns:a16="http://schemas.microsoft.com/office/drawing/2014/main" id="{1D2A8146-3AB8-855C-F4C1-79C547977698}"/>
              </a:ext>
            </a:extLst>
          </p:cNvPr>
          <p:cNvSpPr txBox="1">
            <a:spLocks/>
          </p:cNvSpPr>
          <p:nvPr/>
        </p:nvSpPr>
        <p:spPr bwMode="auto">
          <a:xfrm>
            <a:off x="76200" y="122237"/>
            <a:ext cx="89916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 means:</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FA1F6-DE00-AC63-F850-D4C14AD6F7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C60EBD-C03D-D4EC-94FE-59C408E43693}"/>
              </a:ext>
            </a:extLst>
          </p:cNvPr>
          <p:cNvSpPr>
            <a:spLocks noGrp="1"/>
          </p:cNvSpPr>
          <p:nvPr>
            <p:ph idx="1"/>
          </p:nvPr>
        </p:nvSpPr>
        <p:spPr>
          <a:xfrm>
            <a:off x="76200" y="1295400"/>
            <a:ext cx="8915400" cy="5410200"/>
          </a:xfrm>
        </p:spPr>
        <p:txBody>
          <a:bodyPr/>
          <a:lstStyle/>
          <a:p>
            <a:pPr>
              <a:defRPr/>
            </a:pPr>
            <a:r>
              <a:rPr lang="en-US" sz="3000" dirty="0">
                <a:latin typeface="Verdana" panose="020B0604030504040204" pitchFamily="34" charset="0"/>
                <a:ea typeface="Verdana" panose="020B0604030504040204" pitchFamily="34" charset="0"/>
              </a:rPr>
              <a:t>The RESPONSIBILITY of wearing the name.</a:t>
            </a:r>
          </a:p>
          <a:p>
            <a:pPr lvl="1">
              <a:defRPr/>
            </a:pPr>
            <a:endParaRPr lang="en-US" sz="2400" dirty="0">
              <a:latin typeface="Verdana" panose="020B0604030504040204" pitchFamily="34" charset="0"/>
              <a:ea typeface="Verdana" panose="020B0604030504040204" pitchFamily="34" charset="0"/>
            </a:endParaRPr>
          </a:p>
          <a:p>
            <a:pPr lvl="1">
              <a:defRPr/>
            </a:pPr>
            <a:r>
              <a:rPr lang="en-US" dirty="0">
                <a:latin typeface="Verdana" panose="020B0604030504040204" pitchFamily="34" charset="0"/>
                <a:ea typeface="Verdana" panose="020B0604030504040204" pitchFamily="34" charset="0"/>
              </a:rPr>
              <a:t>Suffer / Glorify.</a:t>
            </a:r>
          </a:p>
          <a:p>
            <a:pPr marL="457200" lvl="1" indent="0" algn="ctr">
              <a:buNone/>
              <a:defRPr/>
            </a:pPr>
            <a:r>
              <a:rPr lang="en-US" sz="2400" i="1" dirty="0">
                <a:latin typeface="Verdana" panose="020B0604030504040204" pitchFamily="34" charset="0"/>
                <a:ea typeface="Verdana" panose="020B0604030504040204" pitchFamily="34" charset="0"/>
              </a:rPr>
              <a:t>“… but if anyone </a:t>
            </a:r>
            <a:r>
              <a:rPr lang="en-US" sz="2400" b="1" i="1" dirty="0">
                <a:latin typeface="Verdana" panose="020B0604030504040204" pitchFamily="34" charset="0"/>
                <a:ea typeface="Verdana" panose="020B0604030504040204" pitchFamily="34" charset="0"/>
              </a:rPr>
              <a:t>suffers as a Christian</a:t>
            </a:r>
            <a:r>
              <a:rPr lang="en-US" sz="2400" i="1" dirty="0">
                <a:latin typeface="Verdana" panose="020B0604030504040204" pitchFamily="34" charset="0"/>
                <a:ea typeface="Verdana" panose="020B0604030504040204" pitchFamily="34" charset="0"/>
              </a:rPr>
              <a:t>, he is not to be ashamed, but is to </a:t>
            </a:r>
            <a:r>
              <a:rPr lang="en-US" sz="2400" b="1" i="1" dirty="0">
                <a:latin typeface="Verdana" panose="020B0604030504040204" pitchFamily="34" charset="0"/>
                <a:ea typeface="Verdana" panose="020B0604030504040204" pitchFamily="34" charset="0"/>
              </a:rPr>
              <a:t>glorify God </a:t>
            </a:r>
            <a:r>
              <a:rPr lang="en-US" sz="2400" i="1" dirty="0">
                <a:latin typeface="Verdana" panose="020B0604030504040204" pitchFamily="34" charset="0"/>
                <a:ea typeface="Verdana" panose="020B0604030504040204" pitchFamily="34" charset="0"/>
              </a:rPr>
              <a:t>in this name.”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Peter 4:16)</a:t>
            </a:r>
          </a:p>
          <a:p>
            <a:pPr lvl="1">
              <a:defRPr/>
            </a:pPr>
            <a:r>
              <a:rPr lang="en-US" dirty="0">
                <a:latin typeface="Verdana" panose="020B0604030504040204" pitchFamily="34" charset="0"/>
                <a:ea typeface="Verdana" panose="020B0604030504040204" pitchFamily="34" charset="0"/>
              </a:rPr>
              <a:t>Life of Duty.</a:t>
            </a:r>
          </a:p>
          <a:p>
            <a:pPr marL="457200" lvl="1" indent="0" algn="ctr">
              <a:buNone/>
              <a:defRPr/>
            </a:pPr>
            <a:r>
              <a:rPr lang="en-US" sz="2400" i="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“The end of the matter; all has been heard. Fear God and keep his commandments, for this is the whole duty of man.” </a:t>
            </a:r>
            <a:r>
              <a:rPr lang="en-US" sz="2400" b="1" dirty="0">
                <a:solidFill>
                  <a:srgbClr val="FF0000"/>
                </a:solidFill>
                <a:effectLst/>
                <a:latin typeface="Verdana" panose="020B0604030504040204" pitchFamily="34" charset="0"/>
                <a:ea typeface="Verdana" panose="020B0604030504040204" pitchFamily="34" charset="0"/>
              </a:rPr>
              <a:t>(</a:t>
            </a:r>
            <a:r>
              <a:rPr lang="en-US" sz="2400" b="1" dirty="0">
                <a:solidFill>
                  <a:srgbClr val="FF0000"/>
                </a:solidFill>
                <a:latin typeface="Verdana" panose="020B0604030504040204" pitchFamily="34" charset="0"/>
                <a:ea typeface="Verdana" panose="020B0604030504040204" pitchFamily="34" charset="0"/>
              </a:rPr>
              <a:t>Ecclesiastes 12:13 </a:t>
            </a:r>
            <a:r>
              <a:rPr lang="en-US" sz="2000" b="1" dirty="0">
                <a:solidFill>
                  <a:srgbClr val="FF0000"/>
                </a:solidFill>
                <a:latin typeface="Verdana" panose="020B0604030504040204" pitchFamily="34" charset="0"/>
                <a:ea typeface="Verdana" panose="020B0604030504040204" pitchFamily="34" charset="0"/>
              </a:rPr>
              <a:t>ESV</a:t>
            </a:r>
            <a:r>
              <a:rPr lang="en-US" sz="2400" b="1" dirty="0">
                <a:solidFill>
                  <a:srgbClr val="FF0000"/>
                </a:solidFill>
                <a:latin typeface="Verdana" panose="020B0604030504040204" pitchFamily="34" charset="0"/>
                <a:ea typeface="Verdana" panose="020B0604030504040204" pitchFamily="34" charset="0"/>
              </a:rPr>
              <a:t>)</a:t>
            </a:r>
          </a:p>
        </p:txBody>
      </p:sp>
      <p:sp>
        <p:nvSpPr>
          <p:cNvPr id="6" name="Title 1">
            <a:extLst>
              <a:ext uri="{FF2B5EF4-FFF2-40B4-BE49-F238E27FC236}">
                <a16:creationId xmlns:a16="http://schemas.microsoft.com/office/drawing/2014/main" id="{EAE8539C-C265-F0F1-D84F-60E8C937C270}"/>
              </a:ext>
            </a:extLst>
          </p:cNvPr>
          <p:cNvSpPr txBox="1">
            <a:spLocks/>
          </p:cNvSpPr>
          <p:nvPr/>
        </p:nvSpPr>
        <p:spPr bwMode="auto">
          <a:xfrm>
            <a:off x="76200" y="122237"/>
            <a:ext cx="89916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 means:</a:t>
            </a:r>
          </a:p>
        </p:txBody>
      </p:sp>
    </p:spTree>
    <p:extLst>
      <p:ext uri="{BB962C8B-B14F-4D97-AF65-F5344CB8AC3E}">
        <p14:creationId xmlns:p14="http://schemas.microsoft.com/office/powerpoint/2010/main" val="30453581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4677D-55BD-A3E6-303A-583618166CC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4F3D7F-77B6-9EEE-F905-60F7B55A22B6}"/>
              </a:ext>
            </a:extLst>
          </p:cNvPr>
          <p:cNvSpPr>
            <a:spLocks noGrp="1"/>
          </p:cNvSpPr>
          <p:nvPr>
            <p:ph idx="1"/>
          </p:nvPr>
        </p:nvSpPr>
        <p:spPr>
          <a:xfrm>
            <a:off x="76200" y="1295400"/>
            <a:ext cx="8915400" cy="5486400"/>
          </a:xfrm>
        </p:spPr>
        <p:txBody>
          <a:bodyPr/>
          <a:lstStyle/>
          <a:p>
            <a:pPr>
              <a:defRPr/>
            </a:pPr>
            <a:r>
              <a:rPr lang="en-US" sz="3000" dirty="0">
                <a:latin typeface="Verdana" panose="020B0604030504040204" pitchFamily="34" charset="0"/>
                <a:ea typeface="Verdana" panose="020B0604030504040204" pitchFamily="34" charset="0"/>
              </a:rPr>
              <a:t>The RESPONSIBILITY of wearing the name.</a:t>
            </a:r>
          </a:p>
          <a:p>
            <a:pPr lvl="1">
              <a:defRPr/>
            </a:pPr>
            <a:r>
              <a:rPr lang="en-US" dirty="0">
                <a:latin typeface="Verdana" panose="020B0604030504040204" pitchFamily="34" charset="0"/>
                <a:ea typeface="Verdana" panose="020B0604030504040204" pitchFamily="34" charset="0"/>
              </a:rPr>
              <a:t>Humble obedience.</a:t>
            </a:r>
          </a:p>
          <a:p>
            <a:pPr marL="457200" lvl="1" indent="0" algn="ctr">
              <a:buNone/>
              <a:defRPr/>
            </a:pPr>
            <a:r>
              <a:rPr lang="en-US" sz="2400" i="1" dirty="0">
                <a:latin typeface="Verdana" panose="020B0604030504040204" pitchFamily="34" charset="0"/>
                <a:ea typeface="Verdana" panose="020B0604030504040204" pitchFamily="34" charset="0"/>
              </a:rPr>
              <a:t>“Which of you, having a slave plowing or tending sheep, will say to him when he has come in from the field, ‘Come immediately and sit down to eat’? But will he not say to him, ‘Prepare something for me to eat, and properly clothe yourself and serve me while I eat and drink; and afterward you may eat and drink’? He does not thank the slave because he did the things which were commanded, does he? So you too, when you do all the things which are commanded you, say, ‘We are unworthy slaves; we have done only that which we ought to have done.’”</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(Luke 17:7-10)</a:t>
            </a:r>
          </a:p>
        </p:txBody>
      </p:sp>
      <p:sp>
        <p:nvSpPr>
          <p:cNvPr id="6" name="Title 1">
            <a:extLst>
              <a:ext uri="{FF2B5EF4-FFF2-40B4-BE49-F238E27FC236}">
                <a16:creationId xmlns:a16="http://schemas.microsoft.com/office/drawing/2014/main" id="{833EDA09-ADB6-15DA-807B-8F1B634A0EE3}"/>
              </a:ext>
            </a:extLst>
          </p:cNvPr>
          <p:cNvSpPr txBox="1">
            <a:spLocks/>
          </p:cNvSpPr>
          <p:nvPr/>
        </p:nvSpPr>
        <p:spPr bwMode="auto">
          <a:xfrm>
            <a:off x="76200" y="122237"/>
            <a:ext cx="89916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 means:</a:t>
            </a:r>
          </a:p>
        </p:txBody>
      </p:sp>
    </p:spTree>
    <p:extLst>
      <p:ext uri="{BB962C8B-B14F-4D97-AF65-F5344CB8AC3E}">
        <p14:creationId xmlns:p14="http://schemas.microsoft.com/office/powerpoint/2010/main" val="210764195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F995-69A9-DEB5-BF24-D9EB1ED7F053}"/>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9D80E699-34E2-671E-8597-1EDD12FB9298}"/>
              </a:ext>
            </a:extLst>
          </p:cNvPr>
          <p:cNvSpPr>
            <a:spLocks noGrp="1"/>
          </p:cNvSpPr>
          <p:nvPr>
            <p:ph idx="1"/>
          </p:nvPr>
        </p:nvSpPr>
        <p:spPr>
          <a:xfrm>
            <a:off x="304800" y="1600200"/>
            <a:ext cx="8610600" cy="5029200"/>
          </a:xfrm>
        </p:spPr>
        <p:txBody>
          <a:bodyPr/>
          <a:lstStyle/>
          <a:p>
            <a:pPr>
              <a:defRPr/>
            </a:pPr>
            <a:r>
              <a:rPr lang="en-US" dirty="0">
                <a:latin typeface="Verdana" panose="020B0604030504040204" pitchFamily="34" charset="0"/>
                <a:ea typeface="Verdana" panose="020B0604030504040204" pitchFamily="34" charset="0"/>
              </a:rPr>
              <a:t>Strong and weak.</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“Now we who are strong ought to bear the weaknesses of those without strength and not just please ourselves.” </a:t>
            </a:r>
            <a:r>
              <a:rPr lang="en-US" sz="2400" b="1" dirty="0">
                <a:solidFill>
                  <a:srgbClr val="FF0000"/>
                </a:solidFill>
                <a:latin typeface="Verdana" panose="020B0604030504040204" pitchFamily="34" charset="0"/>
                <a:ea typeface="Verdana" panose="020B0604030504040204" pitchFamily="34" charset="0"/>
              </a:rPr>
              <a:t>(Romans 15:1)</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“Finally, be strong in the Lord and in the strength of His might.” </a:t>
            </a:r>
            <a:r>
              <a:rPr lang="en-US" sz="2400" b="1" dirty="0">
                <a:solidFill>
                  <a:srgbClr val="FF0000"/>
                </a:solidFill>
                <a:latin typeface="Verdana" panose="020B0604030504040204" pitchFamily="34" charset="0"/>
                <a:ea typeface="Verdana" panose="020B0604030504040204" pitchFamily="34" charset="0"/>
              </a:rPr>
              <a:t>(Ephesians 6:10)</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9AC5F-8640-4AA7-2902-E8C9E0763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CA0EB4-0637-4129-57B5-C86D664319B3}"/>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950F41F9-CF86-358F-2644-0AF808E8B6ED}"/>
              </a:ext>
            </a:extLst>
          </p:cNvPr>
          <p:cNvSpPr>
            <a:spLocks noGrp="1"/>
          </p:cNvSpPr>
          <p:nvPr>
            <p:ph idx="1"/>
          </p:nvPr>
        </p:nvSpPr>
        <p:spPr>
          <a:xfrm>
            <a:off x="457200" y="1436376"/>
            <a:ext cx="8229600" cy="5269224"/>
          </a:xfrm>
        </p:spPr>
        <p:txBody>
          <a:bodyPr/>
          <a:lstStyle/>
          <a:p>
            <a:pPr>
              <a:defRPr/>
            </a:pPr>
            <a:r>
              <a:rPr lang="en-US" dirty="0">
                <a:latin typeface="Verdana" panose="020B0604030504040204" pitchFamily="34" charset="0"/>
                <a:ea typeface="Verdana" panose="020B0604030504040204" pitchFamily="34" charset="0"/>
              </a:rPr>
              <a:t>Spiritual and carnal. </a:t>
            </a:r>
          </a:p>
          <a:p>
            <a:pPr marL="0" indent="0" algn="ctr">
              <a:buNone/>
              <a:defRPr/>
            </a:pPr>
            <a:endParaRPr lang="en-US" sz="28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“And I, brethren, could not speak to you as to spiritual men, but as to men of flesh, as to infants in Christ.” </a:t>
            </a:r>
            <a:r>
              <a:rPr lang="en-US" sz="2800" b="1" dirty="0">
                <a:solidFill>
                  <a:srgbClr val="FF0000"/>
                </a:solidFill>
                <a:latin typeface="Verdana" panose="020B0604030504040204" pitchFamily="34" charset="0"/>
                <a:ea typeface="Verdana" panose="020B0604030504040204" pitchFamily="34" charset="0"/>
              </a:rPr>
              <a:t>(1 Corinthians 3:1) </a:t>
            </a:r>
          </a:p>
          <a:p>
            <a:pPr marL="0" indent="0" algn="ctr">
              <a:buNone/>
              <a:defRPr/>
            </a:pPr>
            <a:endParaRPr lang="en-US" sz="2800"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“Brethren, even if anyone is caught in any trespass, you who are spiritual, restore such a one in a spirit of gentleness; each one looking to yourself, so that you too will not be tempted.”</a:t>
            </a:r>
            <a:r>
              <a:rPr lang="en-US" sz="2800"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(Galatians 6:1)</a:t>
            </a:r>
          </a:p>
        </p:txBody>
      </p:sp>
    </p:spTree>
    <p:extLst>
      <p:ext uri="{BB962C8B-B14F-4D97-AF65-F5344CB8AC3E}">
        <p14:creationId xmlns:p14="http://schemas.microsoft.com/office/powerpoint/2010/main" val="138806129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6F37-9599-CA74-C072-7CC7172048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EA034-7B42-B8F7-8E26-FAA932661AA7}"/>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EBAD7F3B-EBD4-5D53-A19E-DDF18BD45E0C}"/>
              </a:ext>
            </a:extLst>
          </p:cNvPr>
          <p:cNvSpPr>
            <a:spLocks noGrp="1"/>
          </p:cNvSpPr>
          <p:nvPr>
            <p:ph idx="1"/>
          </p:nvPr>
        </p:nvSpPr>
        <p:spPr>
          <a:xfrm>
            <a:off x="381000" y="1398900"/>
            <a:ext cx="8229600" cy="5382900"/>
          </a:xfrm>
        </p:spPr>
        <p:txBody>
          <a:bodyPr/>
          <a:lstStyle/>
          <a:p>
            <a:pPr>
              <a:defRPr/>
            </a:pPr>
            <a:r>
              <a:rPr lang="en-US" dirty="0">
                <a:latin typeface="Verdana" panose="020B0604030504040204" pitchFamily="34" charset="0"/>
                <a:ea typeface="Verdana" panose="020B0604030504040204" pitchFamily="34" charset="0"/>
              </a:rPr>
              <a:t>Hot and cold. </a:t>
            </a:r>
          </a:p>
          <a:p>
            <a:pPr marL="0" indent="0" algn="ctr">
              <a:buNone/>
              <a:defRPr/>
            </a:pPr>
            <a:endParaRPr lang="en-US" sz="800" i="1" dirty="0">
              <a:latin typeface="Verdana" panose="020B0604030504040204" pitchFamily="34" charset="0"/>
              <a:ea typeface="Verdana" panose="020B0604030504040204" pitchFamily="34" charset="0"/>
            </a:endParaRPr>
          </a:p>
          <a:p>
            <a:pPr marL="0" indent="0" algn="ctr">
              <a:buNone/>
              <a:defRPr/>
            </a:pPr>
            <a:r>
              <a:rPr lang="en-US" sz="2600" i="1" dirty="0">
                <a:latin typeface="Verdana" panose="020B0604030504040204" pitchFamily="34" charset="0"/>
                <a:ea typeface="Verdana" panose="020B0604030504040204" pitchFamily="34" charset="0"/>
              </a:rPr>
              <a:t>“I know your deeds, that you are neither cold nor hot; I wish that you were cold or hot. So because you are lukewarm, and neither hot nor cold, I will spit you out of My mouth.” </a:t>
            </a:r>
            <a:r>
              <a:rPr lang="en-US" sz="2600" b="1" dirty="0">
                <a:solidFill>
                  <a:srgbClr val="FF0000"/>
                </a:solidFill>
                <a:latin typeface="Verdana" panose="020B0604030504040204" pitchFamily="34" charset="0"/>
                <a:ea typeface="Verdana" panose="020B0604030504040204" pitchFamily="34" charset="0"/>
              </a:rPr>
              <a:t>(Revelation 3:15-16)</a:t>
            </a:r>
          </a:p>
          <a:p>
            <a:pPr>
              <a:defRPr/>
            </a:pPr>
            <a:r>
              <a:rPr lang="en-US" dirty="0">
                <a:latin typeface="Verdana" panose="020B0604030504040204" pitchFamily="34" charset="0"/>
                <a:ea typeface="Verdana" panose="020B0604030504040204" pitchFamily="34" charset="0"/>
              </a:rPr>
              <a:t>Close and at a distance.</a:t>
            </a:r>
          </a:p>
          <a:p>
            <a:pPr marL="0" indent="0" algn="ctr">
              <a:buNone/>
              <a:defRPr/>
            </a:pPr>
            <a:endParaRPr lang="en-US" sz="800" i="1" dirty="0">
              <a:latin typeface="Verdana" panose="020B0604030504040204" pitchFamily="34" charset="0"/>
              <a:ea typeface="Verdana" panose="020B0604030504040204" pitchFamily="34" charset="0"/>
            </a:endParaRPr>
          </a:p>
          <a:p>
            <a:pPr marL="0" indent="0" algn="ctr">
              <a:buNone/>
              <a:defRPr/>
            </a:pPr>
            <a:r>
              <a:rPr lang="en-US" sz="2600" i="1" dirty="0">
                <a:latin typeface="Verdana" panose="020B0604030504040204" pitchFamily="34" charset="0"/>
                <a:ea typeface="Verdana" panose="020B0604030504040204" pitchFamily="34" charset="0"/>
              </a:rPr>
              <a:t>“But Peter was following Him at a distance as far as the courtyard of the high priest, and entered in, and sat down with the officers to see the outcome.” </a:t>
            </a:r>
            <a:r>
              <a:rPr lang="en-US" sz="2600" b="1" dirty="0">
                <a:solidFill>
                  <a:srgbClr val="FF0000"/>
                </a:solidFill>
                <a:latin typeface="Verdana" panose="020B0604030504040204" pitchFamily="34" charset="0"/>
                <a:ea typeface="Verdana" panose="020B0604030504040204" pitchFamily="34" charset="0"/>
              </a:rPr>
              <a:t>(Matthew 26:58)</a:t>
            </a:r>
          </a:p>
        </p:txBody>
      </p:sp>
    </p:spTree>
    <p:extLst>
      <p:ext uri="{BB962C8B-B14F-4D97-AF65-F5344CB8AC3E}">
        <p14:creationId xmlns:p14="http://schemas.microsoft.com/office/powerpoint/2010/main" val="52009517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38E8D-9CD1-42FC-6D6C-30C7671A9F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3DDCB-B5C6-C4FB-6A98-99B630D992F7}"/>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F2C4CB9C-2D36-4310-34A5-87AC37A9A8C6}"/>
              </a:ext>
            </a:extLst>
          </p:cNvPr>
          <p:cNvSpPr>
            <a:spLocks noGrp="1"/>
          </p:cNvSpPr>
          <p:nvPr>
            <p:ph idx="1"/>
          </p:nvPr>
        </p:nvSpPr>
        <p:spPr>
          <a:xfrm>
            <a:off x="266700" y="1403714"/>
            <a:ext cx="8610600" cy="5378085"/>
          </a:xfrm>
        </p:spPr>
        <p:txBody>
          <a:bodyPr/>
          <a:lstStyle/>
          <a:p>
            <a:pPr>
              <a:defRPr/>
            </a:pPr>
            <a:r>
              <a:rPr lang="en-US" dirty="0">
                <a:latin typeface="Verdana" panose="020B0604030504040204" pitchFamily="34" charset="0"/>
                <a:ea typeface="Verdana" panose="020B0604030504040204" pitchFamily="34" charset="0"/>
              </a:rPr>
              <a:t>Stable and unstable.</a:t>
            </a:r>
          </a:p>
          <a:p>
            <a:pPr marL="0" indent="0" algn="ctr">
              <a:buNone/>
              <a:defRPr/>
            </a:pPr>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a:t>
            </a:r>
            <a:r>
              <a:rPr lang="en-US" sz="2600" i="1" dirty="0">
                <a:latin typeface="Verdana" panose="020B0604030504040204" pitchFamily="34" charset="0"/>
                <a:ea typeface="Verdana" panose="020B0604030504040204" pitchFamily="34" charset="0"/>
              </a:rPr>
              <a:t>As a result, we are no longer to be children, tossed here and there by waves and carried about by every wind of doctrine, by the trickery of men, by craftiness in deceitful scheming; but speaking the truth in love, we are to grow up in all aspects into Him who is the head, even Christ, from whom the whole body, being fitted and held together by what every joint supplies, according to the proper working of each individual part, causes the growth of the body for the building up of itself in love.” </a:t>
            </a:r>
            <a:r>
              <a:rPr lang="en-US" sz="2600" b="1" dirty="0">
                <a:solidFill>
                  <a:srgbClr val="FF0000"/>
                </a:solidFill>
                <a:latin typeface="Verdana" panose="020B0604030504040204" pitchFamily="34" charset="0"/>
                <a:ea typeface="Verdana" panose="020B0604030504040204" pitchFamily="34" charset="0"/>
              </a:rPr>
              <a:t>(Ephesians 4:14-16)</a:t>
            </a:r>
          </a:p>
        </p:txBody>
      </p:sp>
    </p:spTree>
    <p:extLst>
      <p:ext uri="{BB962C8B-B14F-4D97-AF65-F5344CB8AC3E}">
        <p14:creationId xmlns:p14="http://schemas.microsoft.com/office/powerpoint/2010/main" val="225848592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D07CF-4045-D4B9-F976-9CC742939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69CB5-9A9E-3F07-CE92-87C8DB9142DA}"/>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BA6F3F94-1644-E89D-F037-95DA56EEE825}"/>
              </a:ext>
            </a:extLst>
          </p:cNvPr>
          <p:cNvSpPr>
            <a:spLocks noGrp="1"/>
          </p:cNvSpPr>
          <p:nvPr>
            <p:ph idx="1"/>
          </p:nvPr>
        </p:nvSpPr>
        <p:spPr>
          <a:xfrm>
            <a:off x="228600" y="1371600"/>
            <a:ext cx="8686800" cy="5410200"/>
          </a:xfrm>
        </p:spPr>
        <p:txBody>
          <a:bodyPr/>
          <a:lstStyle/>
          <a:p>
            <a:pPr>
              <a:defRPr/>
            </a:pPr>
            <a:r>
              <a:rPr lang="en-US" dirty="0">
                <a:latin typeface="Verdana" panose="020B0604030504040204" pitchFamily="34" charset="0"/>
                <a:ea typeface="Verdana" panose="020B0604030504040204" pitchFamily="34" charset="0"/>
              </a:rPr>
              <a:t>Difference between being saved or lost!</a:t>
            </a:r>
          </a:p>
          <a:p>
            <a:pPr marL="0" indent="0" algn="ctr">
              <a:buNone/>
              <a:defRPr/>
            </a:pPr>
            <a:r>
              <a:rPr lang="en-US" sz="2400" i="1" dirty="0">
                <a:latin typeface="Verdana" panose="020B0604030504040204" pitchFamily="34" charset="0"/>
                <a:ea typeface="Verdana" panose="020B0604030504040204" pitchFamily="34" charset="0"/>
              </a:rPr>
              <a:t>“But remember the former days, when, after being enlightened, you endured a great conflict of sufferings, partly by being made a public spectacle through reproaches and tribulations, and partly by becoming sharers with those who were so treated. For you showed sympathy to the prisoners and accepted joyfully the seizure of your property, knowing that you have for yourselves a better possession and a lasting one. Therefore, do not throw away your confidence, which has a great reward. For you have need of endurance, so that when you have done the will of God, you may receive what was promised.”</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(Hebrews 10:32-36)</a:t>
            </a:r>
            <a:endParaRPr lang="en-US" sz="24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9435540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D3E85-2BBD-D850-2961-E325763D09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467F3-57A4-6152-0273-91BFA800A1BA}"/>
              </a:ext>
            </a:extLst>
          </p:cNvPr>
          <p:cNvSpPr>
            <a:spLocks noGrp="1"/>
          </p:cNvSpPr>
          <p:nvPr>
            <p:ph type="ctrTitle" sz="quarter"/>
          </p:nvPr>
        </p:nvSpPr>
        <p:spPr>
          <a:xfrm>
            <a:off x="723900" y="152400"/>
            <a:ext cx="7696200" cy="653143"/>
          </a:xfrm>
        </p:spPr>
        <p:txBody>
          <a:bodyPr/>
          <a:lstStyle/>
          <a:p>
            <a:pPr>
              <a:defRPr/>
            </a:pPr>
            <a:r>
              <a:rPr lang="en-US" sz="3600" b="0" dirty="0">
                <a:latin typeface="Verdana" panose="020B0604030504040204" pitchFamily="34" charset="0"/>
                <a:ea typeface="Verdana" panose="020B0604030504040204" pitchFamily="34" charset="0"/>
              </a:rPr>
              <a:t>Wearing The Name “Christian”</a:t>
            </a:r>
          </a:p>
        </p:txBody>
      </p:sp>
      <p:sp>
        <p:nvSpPr>
          <p:cNvPr id="3" name="Subtitle 2">
            <a:extLst>
              <a:ext uri="{FF2B5EF4-FFF2-40B4-BE49-F238E27FC236}">
                <a16:creationId xmlns:a16="http://schemas.microsoft.com/office/drawing/2014/main" id="{13F3B9CB-74D8-4357-1710-758F09728A51}"/>
              </a:ext>
            </a:extLst>
          </p:cNvPr>
          <p:cNvSpPr>
            <a:spLocks noGrp="1"/>
          </p:cNvSpPr>
          <p:nvPr>
            <p:ph type="subTitle" sz="quarter" idx="1"/>
          </p:nvPr>
        </p:nvSpPr>
        <p:spPr>
          <a:xfrm>
            <a:off x="1143000" y="1600200"/>
            <a:ext cx="6858000" cy="4267200"/>
          </a:xfrm>
        </p:spPr>
        <p:txBody>
          <a:bodyPr/>
          <a:lstStyle/>
          <a:p>
            <a:pPr>
              <a:defRPr/>
            </a:pPr>
            <a:r>
              <a:rPr lang="en-US" sz="4000" i="1" dirty="0">
                <a:latin typeface="Verdana" panose="020B0604030504040204" pitchFamily="34" charset="0"/>
                <a:ea typeface="Verdana" panose="020B0604030504040204" pitchFamily="34" charset="0"/>
              </a:rPr>
              <a:t>“… but if anyone suffers as a </a:t>
            </a:r>
            <a:r>
              <a:rPr lang="en-US" sz="4000" b="1" i="1" dirty="0">
                <a:latin typeface="Verdana" panose="020B0604030504040204" pitchFamily="34" charset="0"/>
                <a:ea typeface="Verdana" panose="020B0604030504040204" pitchFamily="34" charset="0"/>
              </a:rPr>
              <a:t>Christian</a:t>
            </a:r>
            <a:r>
              <a:rPr lang="en-US" sz="4000" i="1" dirty="0">
                <a:latin typeface="Verdana" panose="020B0604030504040204" pitchFamily="34" charset="0"/>
                <a:ea typeface="Verdana" panose="020B0604030504040204" pitchFamily="34" charset="0"/>
              </a:rPr>
              <a:t>, he is not to be ashamed, but is to glorify God in this name.”</a:t>
            </a:r>
            <a:r>
              <a:rPr lang="en-US" sz="4000" dirty="0">
                <a:latin typeface="Verdana" panose="020B0604030504040204" pitchFamily="34" charset="0"/>
                <a:ea typeface="Verdana" panose="020B0604030504040204" pitchFamily="34" charset="0"/>
              </a:rPr>
              <a:t> </a:t>
            </a:r>
            <a:r>
              <a:rPr lang="en-US" sz="4000" b="1" dirty="0">
                <a:solidFill>
                  <a:srgbClr val="FF0000"/>
                </a:solidFill>
                <a:latin typeface="Verdana" panose="020B0604030504040204" pitchFamily="34" charset="0"/>
                <a:ea typeface="Verdana" panose="020B0604030504040204" pitchFamily="34" charset="0"/>
              </a:rPr>
              <a:t>(1 Peter 4:16)</a:t>
            </a:r>
          </a:p>
        </p:txBody>
      </p:sp>
    </p:spTree>
    <p:extLst>
      <p:ext uri="{BB962C8B-B14F-4D97-AF65-F5344CB8AC3E}">
        <p14:creationId xmlns:p14="http://schemas.microsoft.com/office/powerpoint/2010/main" val="29033045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49467-FEC2-A60C-5521-22DDAED4E7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095D7-FEDF-6698-7E91-1B4B51A552E6}"/>
              </a:ext>
            </a:extLst>
          </p:cNvPr>
          <p:cNvSpPr>
            <a:spLocks noGrp="1"/>
          </p:cNvSpPr>
          <p:nvPr>
            <p:ph type="title"/>
          </p:nvPr>
        </p:nvSpPr>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
        <p:nvSpPr>
          <p:cNvPr id="3" name="Content Placeholder 2">
            <a:extLst>
              <a:ext uri="{FF2B5EF4-FFF2-40B4-BE49-F238E27FC236}">
                <a16:creationId xmlns:a16="http://schemas.microsoft.com/office/drawing/2014/main" id="{46DE97A9-75B3-0300-A7AC-492FF48503E4}"/>
              </a:ext>
            </a:extLst>
          </p:cNvPr>
          <p:cNvSpPr>
            <a:spLocks noGrp="1"/>
          </p:cNvSpPr>
          <p:nvPr>
            <p:ph idx="1"/>
          </p:nvPr>
        </p:nvSpPr>
        <p:spPr>
          <a:xfrm>
            <a:off x="228600" y="1417638"/>
            <a:ext cx="8686800" cy="4983162"/>
          </a:xfrm>
        </p:spPr>
        <p:txBody>
          <a:bodyPr/>
          <a:lstStyle/>
          <a:p>
            <a:pPr>
              <a:defRPr/>
            </a:pPr>
            <a:r>
              <a:rPr lang="en-US" dirty="0">
                <a:latin typeface="Verdana" panose="020B0604030504040204" pitchFamily="34" charset="0"/>
                <a:ea typeface="Verdana" panose="020B0604030504040204" pitchFamily="34" charset="0"/>
              </a:rPr>
              <a:t>Difference between being saved or lost!</a:t>
            </a:r>
          </a:p>
          <a:p>
            <a:pPr marL="0" indent="0" algn="ctr">
              <a:buNone/>
              <a:defRPr/>
            </a:pPr>
            <a:r>
              <a:rPr lang="en-US" sz="2400" i="1" dirty="0">
                <a:latin typeface="Verdana" panose="020B0604030504040204" pitchFamily="34" charset="0"/>
                <a:ea typeface="Verdana" panose="020B0604030504040204" pitchFamily="34" charset="0"/>
              </a:rPr>
              <a:t>“For if, after they have escaped the defilements of the world by the knowledge of the Lord and Savior Jesus Christ, they are again entangled in them and are overcome, the last state has become worse for them than the first. For it would be better for them not to have known the way of righteousness, than having known it, to turn away from the holy commandment handed on to them. It has happened to them according to the true proverb, ‘</a:t>
            </a:r>
            <a:r>
              <a:rPr lang="en-US" sz="2400" i="1" cap="small" dirty="0">
                <a:latin typeface="Verdana" panose="020B0604030504040204" pitchFamily="34" charset="0"/>
                <a:ea typeface="Verdana" panose="020B0604030504040204" pitchFamily="34" charset="0"/>
              </a:rPr>
              <a:t>A dog returns to its own vomit</a:t>
            </a:r>
            <a:r>
              <a:rPr lang="en-US" sz="2400" i="1" dirty="0">
                <a:latin typeface="Verdana" panose="020B0604030504040204" pitchFamily="34" charset="0"/>
                <a:ea typeface="Verdana" panose="020B0604030504040204" pitchFamily="34" charset="0"/>
              </a:rPr>
              <a:t>,’ and, ‘A sow, after washing, returns to wallowing in the mire.’” </a:t>
            </a:r>
            <a:r>
              <a:rPr lang="en-US" sz="2400" b="1" dirty="0">
                <a:solidFill>
                  <a:srgbClr val="FF0000"/>
                </a:solidFill>
                <a:latin typeface="Verdana" panose="020B0604030504040204" pitchFamily="34" charset="0"/>
                <a:ea typeface="Verdana" panose="020B0604030504040204" pitchFamily="34" charset="0"/>
              </a:rPr>
              <a:t>(2 Peter 2:20-22)</a:t>
            </a:r>
            <a:endParaRPr lang="en-US" sz="24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2947954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1081A-57E8-4FA4-9283-4EF7C2259C11}"/>
              </a:ext>
            </a:extLst>
          </p:cNvPr>
          <p:cNvSpPr>
            <a:spLocks noGrp="1"/>
          </p:cNvSpPr>
          <p:nvPr>
            <p:ph idx="1"/>
          </p:nvPr>
        </p:nvSpPr>
        <p:spPr>
          <a:xfrm>
            <a:off x="190500" y="1162986"/>
            <a:ext cx="8763000" cy="5618813"/>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Conviction or convenience?</a:t>
            </a:r>
          </a:p>
          <a:p>
            <a:pPr marL="457200" lvl="1" indent="0" algn="ctr">
              <a:buNone/>
              <a:defRPr/>
            </a:pPr>
            <a:r>
              <a:rPr lang="en-US" sz="2400" i="1" dirty="0">
                <a:latin typeface="Verdana" panose="020B0604030504040204" pitchFamily="34" charset="0"/>
                <a:ea typeface="Verdana" panose="020B0604030504040204" pitchFamily="34" charset="0"/>
              </a:rPr>
              <a:t>“But some days later Felix arrived with Drusilla, his wife who was a Jewess, and sent for Paul and heard him speak about faith in Christ Jesus. But as he was discussing righteousness, self-control and the judgment to come, Felix became frightened and said, ‘Go away for the present, and when I find time I will summon you.’” </a:t>
            </a:r>
            <a:r>
              <a:rPr lang="en-US" sz="2400" b="1" dirty="0">
                <a:solidFill>
                  <a:srgbClr val="FF0000"/>
                </a:solidFill>
                <a:latin typeface="Verdana" panose="020B0604030504040204" pitchFamily="34" charset="0"/>
                <a:ea typeface="Verdana" panose="020B0604030504040204" pitchFamily="34" charset="0"/>
              </a:rPr>
              <a:t>(Acts 24:24-25)</a:t>
            </a:r>
          </a:p>
          <a:p>
            <a:pPr marL="457200" lvl="1" indent="0" algn="ctr">
              <a:buNone/>
              <a:defRPr/>
            </a:pPr>
            <a:r>
              <a:rPr lang="en-US" sz="2400" i="1" dirty="0">
                <a:latin typeface="Verdana" panose="020B0604030504040204" pitchFamily="34" charset="0"/>
                <a:ea typeface="Verdana" panose="020B0604030504040204" pitchFamily="34" charset="0"/>
              </a:rPr>
              <a:t>“… but sanctify Christ as Lord in your hearts, always being ready to make a defense to everyone who asks you to give an account for the hope that is in you, yet with gentleness and reverence …”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Peter 3:15) (See Daniel 3:14-30)</a:t>
            </a:r>
          </a:p>
        </p:txBody>
      </p:sp>
      <p:sp>
        <p:nvSpPr>
          <p:cNvPr id="6" name="Title 1">
            <a:extLst>
              <a:ext uri="{FF2B5EF4-FFF2-40B4-BE49-F238E27FC236}">
                <a16:creationId xmlns:a16="http://schemas.microsoft.com/office/drawing/2014/main" id="{ADEB1E7B-2167-2417-DAB7-F0CC12D6B4E0}"/>
              </a:ext>
            </a:extLst>
          </p:cNvPr>
          <p:cNvSpPr>
            <a:spLocks noGrp="1"/>
          </p:cNvSpPr>
          <p:nvPr>
            <p:ph type="title"/>
          </p:nvPr>
        </p:nvSpPr>
        <p:spPr>
          <a:xfrm>
            <a:off x="457200" y="19987"/>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73E2C-191A-95F7-BF1A-4B2D2258C4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D6AC29-9F16-D4E9-0377-ADE87C020F7B}"/>
              </a:ext>
            </a:extLst>
          </p:cNvPr>
          <p:cNvSpPr>
            <a:spLocks noGrp="1"/>
          </p:cNvSpPr>
          <p:nvPr>
            <p:ph idx="1"/>
          </p:nvPr>
        </p:nvSpPr>
        <p:spPr>
          <a:xfrm>
            <a:off x="114300" y="1066799"/>
            <a:ext cx="8915400" cy="5773119"/>
          </a:xfrm>
        </p:spPr>
        <p:txBody>
          <a:bodyPr>
            <a:noAutofit/>
          </a:bodyPr>
          <a:lstStyle/>
          <a:p>
            <a:pPr>
              <a:defRPr/>
            </a:pPr>
            <a:r>
              <a:rPr lang="en-US" sz="2800" dirty="0">
                <a:latin typeface="Verdana" panose="020B0604030504040204" pitchFamily="34" charset="0"/>
                <a:ea typeface="Verdana" panose="020B0604030504040204" pitchFamily="34" charset="0"/>
              </a:rPr>
              <a:t>How can I know the difference?</a:t>
            </a:r>
          </a:p>
          <a:p>
            <a:pPr lvl="1">
              <a:defRPr/>
            </a:pPr>
            <a:r>
              <a:rPr lang="en-US" sz="2400" dirty="0">
                <a:latin typeface="Verdana" panose="020B0604030504040204" pitchFamily="34" charset="0"/>
                <a:ea typeface="Verdana" panose="020B0604030504040204" pitchFamily="34" charset="0"/>
              </a:rPr>
              <a:t>Separated from the world?</a:t>
            </a:r>
          </a:p>
          <a:p>
            <a:pPr marL="457200" lvl="1" indent="0" algn="ctr">
              <a:buNone/>
              <a:defRPr/>
            </a:pPr>
            <a:r>
              <a:rPr lang="en-US" sz="2200" i="1" dirty="0">
                <a:latin typeface="Verdana" panose="020B0604030504040204" pitchFamily="34" charset="0"/>
                <a:ea typeface="Verdana" panose="020B0604030504040204" pitchFamily="34" charset="0"/>
              </a:rPr>
              <a:t>“Therefore I urge you, brethren, by the mercies of God, to present your bodies a living and holy sacrifice, acceptable to God, which is your spiritual service of worship. And do not be conformed to this world, but be transformed by the renewing of your mind, so that you may prove what the will of God is, that which is good and acceptable and perfect.”</a:t>
            </a:r>
            <a:r>
              <a:rPr lang="en-US" sz="2200" dirty="0">
                <a:latin typeface="Verdana" panose="020B0604030504040204" pitchFamily="34" charset="0"/>
                <a:ea typeface="Verdana" panose="020B0604030504040204" pitchFamily="34" charset="0"/>
              </a:rPr>
              <a:t> </a:t>
            </a:r>
            <a:r>
              <a:rPr lang="en-US" sz="2200" b="1" dirty="0">
                <a:solidFill>
                  <a:srgbClr val="FF0000"/>
                </a:solidFill>
                <a:latin typeface="Verdana" panose="020B0604030504040204" pitchFamily="34" charset="0"/>
                <a:ea typeface="Verdana" panose="020B0604030504040204" pitchFamily="34" charset="0"/>
              </a:rPr>
              <a:t>(Romans 12:1-2)</a:t>
            </a:r>
          </a:p>
          <a:p>
            <a:pPr marL="457200" lvl="1" indent="0" algn="ctr">
              <a:buNone/>
              <a:defRPr/>
            </a:pPr>
            <a:r>
              <a:rPr lang="en-US" sz="2200" i="1" dirty="0">
                <a:latin typeface="Verdana" panose="020B0604030504040204" pitchFamily="34" charset="0"/>
                <a:ea typeface="Verdana" panose="020B0604030504040204" pitchFamily="34" charset="0"/>
              </a:rPr>
              <a:t>“Do not love the world nor the things in the world. If anyone loves the world, the love of the Father is not in him. For all that is in the world, the lust of the flesh and the lust of the eyes and the boastful pride of life, is not from the Father, but is from the world. The world is passing away, and also its lusts; but the one who does the will of God lives forever.”</a:t>
            </a:r>
            <a:r>
              <a:rPr lang="en-US" sz="2200" dirty="0">
                <a:latin typeface="Verdana" panose="020B0604030504040204" pitchFamily="34" charset="0"/>
                <a:ea typeface="Verdana" panose="020B0604030504040204" pitchFamily="34" charset="0"/>
              </a:rPr>
              <a:t> </a:t>
            </a:r>
            <a:r>
              <a:rPr lang="en-US" sz="2200" b="1" dirty="0">
                <a:solidFill>
                  <a:srgbClr val="FF0000"/>
                </a:solidFill>
                <a:latin typeface="Verdana" panose="020B0604030504040204" pitchFamily="34" charset="0"/>
                <a:ea typeface="Verdana" panose="020B0604030504040204" pitchFamily="34" charset="0"/>
              </a:rPr>
              <a:t>(1 John 2:15-17)</a:t>
            </a:r>
          </a:p>
        </p:txBody>
      </p:sp>
      <p:sp>
        <p:nvSpPr>
          <p:cNvPr id="6" name="Title 1">
            <a:extLst>
              <a:ext uri="{FF2B5EF4-FFF2-40B4-BE49-F238E27FC236}">
                <a16:creationId xmlns:a16="http://schemas.microsoft.com/office/drawing/2014/main" id="{C1C47CEF-2154-9F81-B3C9-039CE4D7597F}"/>
              </a:ext>
            </a:extLst>
          </p:cNvPr>
          <p:cNvSpPr>
            <a:spLocks noGrp="1"/>
          </p:cNvSpPr>
          <p:nvPr>
            <p:ph type="title"/>
          </p:nvPr>
        </p:nvSpPr>
        <p:spPr>
          <a:xfrm>
            <a:off x="457200" y="18081"/>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212413994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03C9C-6D31-0595-811C-9477EDCC8C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FE311-72C6-3CC3-2BC6-3C40A437CE44}"/>
              </a:ext>
            </a:extLst>
          </p:cNvPr>
          <p:cNvSpPr>
            <a:spLocks noGrp="1"/>
          </p:cNvSpPr>
          <p:nvPr>
            <p:ph idx="1"/>
          </p:nvPr>
        </p:nvSpPr>
        <p:spPr>
          <a:xfrm>
            <a:off x="76200" y="1371600"/>
            <a:ext cx="8915400" cy="54864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sz="2400" dirty="0">
                <a:latin typeface="Verdana" panose="020B0604030504040204" pitchFamily="34" charset="0"/>
                <a:ea typeface="Verdana" panose="020B0604030504040204" pitchFamily="34" charset="0"/>
              </a:rPr>
              <a:t>Must “deny self … and follow Me.”</a:t>
            </a:r>
          </a:p>
          <a:p>
            <a:pPr lvl="1">
              <a:defRPr/>
            </a:pPr>
            <a:endParaRPr lang="en-US" sz="2400" dirty="0">
              <a:latin typeface="Verdana" panose="020B0604030504040204" pitchFamily="34" charset="0"/>
              <a:ea typeface="Verdana" panose="020B0604030504040204" pitchFamily="34" charset="0"/>
            </a:endParaRPr>
          </a:p>
          <a:p>
            <a:pPr marL="457200" lvl="1" indent="0" algn="r">
              <a:buNone/>
              <a:defRPr/>
            </a:pPr>
            <a:r>
              <a:rPr lang="en-US" sz="2400" i="1" dirty="0">
                <a:latin typeface="Verdana" panose="020B0604030504040204" pitchFamily="34" charset="0"/>
                <a:ea typeface="Verdana" panose="020B0604030504040204" pitchFamily="34" charset="0"/>
              </a:rPr>
              <a:t>“Then Jesus said to His disciples, ‘If anyone wishes to come after Me, he must deny himself, and take up his cross and follow Me.’” </a:t>
            </a:r>
            <a:r>
              <a:rPr lang="en-US" sz="2400" b="1" dirty="0">
                <a:solidFill>
                  <a:srgbClr val="FF0000"/>
                </a:solidFill>
                <a:latin typeface="Verdana" panose="020B0604030504040204" pitchFamily="34" charset="0"/>
                <a:ea typeface="Verdana" panose="020B0604030504040204" pitchFamily="34" charset="0"/>
              </a:rPr>
              <a:t>(Matthew 16:24)</a:t>
            </a:r>
          </a:p>
          <a:p>
            <a:pPr marL="457200" lvl="1" indent="0">
              <a:buNone/>
              <a:defRPr/>
            </a:pPr>
            <a:endParaRPr lang="en-US" sz="2400" b="1" dirty="0">
              <a:solidFill>
                <a:srgbClr val="FF0000"/>
              </a:solidFill>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“If anyone serves Me, he must follow Me; and where I am, there My servant will be also; if anyone serves Me, the Father will honor him.” </a:t>
            </a:r>
            <a:r>
              <a:rPr lang="en-US" sz="2400" b="1" dirty="0">
                <a:solidFill>
                  <a:srgbClr val="FF0000"/>
                </a:solidFill>
                <a:latin typeface="Verdana" panose="020B0604030504040204" pitchFamily="34" charset="0"/>
                <a:ea typeface="Verdana" panose="020B0604030504040204" pitchFamily="34" charset="0"/>
              </a:rPr>
              <a:t>(John 12:26)</a:t>
            </a:r>
          </a:p>
        </p:txBody>
      </p:sp>
      <p:sp>
        <p:nvSpPr>
          <p:cNvPr id="6" name="Title 1">
            <a:extLst>
              <a:ext uri="{FF2B5EF4-FFF2-40B4-BE49-F238E27FC236}">
                <a16:creationId xmlns:a16="http://schemas.microsoft.com/office/drawing/2014/main" id="{C335B90F-62FA-1291-A3FE-F54DE03724D2}"/>
              </a:ext>
            </a:extLst>
          </p:cNvPr>
          <p:cNvSpPr>
            <a:spLocks noGrp="1"/>
          </p:cNvSpPr>
          <p:nvPr>
            <p:ph type="title"/>
          </p:nvPr>
        </p:nvSpPr>
        <p:spPr>
          <a:xfrm>
            <a:off x="457200" y="274638"/>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29424439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D9438-737E-952B-43DE-FD855ADEF2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9AF2D6-E09E-E7BD-514D-6AA94E64D548}"/>
              </a:ext>
            </a:extLst>
          </p:cNvPr>
          <p:cNvSpPr>
            <a:spLocks noGrp="1"/>
          </p:cNvSpPr>
          <p:nvPr>
            <p:ph idx="1"/>
          </p:nvPr>
        </p:nvSpPr>
        <p:spPr>
          <a:xfrm>
            <a:off x="76200" y="990600"/>
            <a:ext cx="9067800" cy="57912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sz="2400" dirty="0">
                <a:latin typeface="Verdana" panose="020B0604030504040204" pitchFamily="34" charset="0"/>
                <a:ea typeface="Verdana" panose="020B0604030504040204" pitchFamily="34" charset="0"/>
              </a:rPr>
              <a:t>Must develop the mind of a servant.</a:t>
            </a:r>
          </a:p>
          <a:p>
            <a:pPr marL="457200" lvl="1" indent="0" algn="ctr">
              <a:buNone/>
              <a:defRPr/>
            </a:pPr>
            <a:endParaRPr lang="en-US" sz="23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“Have this attitude in yourselves which was also in Christ Jesus, who, although He existed in the form of God, did not regard equality with God a thing to be grasped, but emptied Himself, taking the form of a bond-servant, and being made in the likeness of men.” </a:t>
            </a:r>
            <a:r>
              <a:rPr lang="en-US" sz="2400" b="1" dirty="0">
                <a:solidFill>
                  <a:srgbClr val="FF0000"/>
                </a:solidFill>
                <a:latin typeface="Verdana" panose="020B0604030504040204" pitchFamily="34" charset="0"/>
                <a:ea typeface="Verdana" panose="020B0604030504040204" pitchFamily="34" charset="0"/>
              </a:rPr>
              <a:t>(Philippians 2:5-7)</a:t>
            </a:r>
          </a:p>
          <a:p>
            <a:pPr marL="457200" lvl="1" indent="0" algn="ctr">
              <a:buNone/>
              <a:defRPr/>
            </a:pPr>
            <a:endParaRPr lang="en-US" sz="24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“For we are His workmanship, created in Christ Jesus for good works, which God prepared beforehand so that we would walk in them.” </a:t>
            </a:r>
            <a:r>
              <a:rPr lang="en-US" sz="2400" b="1" dirty="0">
                <a:solidFill>
                  <a:srgbClr val="FF0000"/>
                </a:solidFill>
                <a:latin typeface="Verdana" panose="020B0604030504040204" pitchFamily="34" charset="0"/>
                <a:ea typeface="Verdana" panose="020B0604030504040204" pitchFamily="34" charset="0"/>
              </a:rPr>
              <a:t>(Ephesians 2:10)</a:t>
            </a:r>
          </a:p>
        </p:txBody>
      </p:sp>
      <p:sp>
        <p:nvSpPr>
          <p:cNvPr id="6" name="Title 1">
            <a:extLst>
              <a:ext uri="{FF2B5EF4-FFF2-40B4-BE49-F238E27FC236}">
                <a16:creationId xmlns:a16="http://schemas.microsoft.com/office/drawing/2014/main" id="{5FD6F019-1087-59E0-E69B-9123D79A90FA}"/>
              </a:ext>
            </a:extLst>
          </p:cNvPr>
          <p:cNvSpPr>
            <a:spLocks noGrp="1"/>
          </p:cNvSpPr>
          <p:nvPr>
            <p:ph type="title"/>
          </p:nvPr>
        </p:nvSpPr>
        <p:spPr>
          <a:xfrm>
            <a:off x="4191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248144107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A275D-E2D8-9C75-3374-598518125D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DEA567-C329-49B0-AAD8-50D5676971DA}"/>
              </a:ext>
            </a:extLst>
          </p:cNvPr>
          <p:cNvSpPr>
            <a:spLocks noGrp="1"/>
          </p:cNvSpPr>
          <p:nvPr>
            <p:ph idx="1"/>
          </p:nvPr>
        </p:nvSpPr>
        <p:spPr>
          <a:xfrm>
            <a:off x="76200" y="990600"/>
            <a:ext cx="9067800" cy="57912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Must develop the mind of a servant.</a:t>
            </a:r>
          </a:p>
          <a:p>
            <a:pPr marL="457200" lvl="1" indent="0" algn="ctr">
              <a:buNone/>
              <a:defRPr/>
            </a:pPr>
            <a:endParaRPr lang="en-US" sz="2600" i="1" dirty="0">
              <a:latin typeface="Verdana" panose="020B0604030504040204" pitchFamily="34" charset="0"/>
              <a:ea typeface="Verdana" panose="020B0604030504040204" pitchFamily="34" charset="0"/>
            </a:endParaRPr>
          </a:p>
          <a:p>
            <a:pPr marL="457200" lvl="1" indent="0" algn="ctr">
              <a:buNone/>
              <a:defRPr/>
            </a:pPr>
            <a:r>
              <a:rPr lang="en-US" sz="2600" i="1" dirty="0">
                <a:latin typeface="Verdana" panose="020B0604030504040204" pitchFamily="34" charset="0"/>
                <a:ea typeface="Verdana" panose="020B0604030504040204" pitchFamily="34" charset="0"/>
              </a:rPr>
              <a:t>“Do you not know that when you present yourselves to someone as slaves for obedience, you are slaves of the one whom you obey, either of sin resulting in death, or of obedience resulting in righteousness?” </a:t>
            </a:r>
            <a:r>
              <a:rPr lang="en-US" sz="2600" b="1" dirty="0">
                <a:solidFill>
                  <a:srgbClr val="FF0000"/>
                </a:solidFill>
                <a:latin typeface="Verdana" panose="020B0604030504040204" pitchFamily="34" charset="0"/>
                <a:ea typeface="Verdana" panose="020B0604030504040204" pitchFamily="34" charset="0"/>
              </a:rPr>
              <a:t>(Romans 6:16)</a:t>
            </a:r>
          </a:p>
        </p:txBody>
      </p:sp>
      <p:sp>
        <p:nvSpPr>
          <p:cNvPr id="6" name="Title 1">
            <a:extLst>
              <a:ext uri="{FF2B5EF4-FFF2-40B4-BE49-F238E27FC236}">
                <a16:creationId xmlns:a16="http://schemas.microsoft.com/office/drawing/2014/main" id="{BC167A9F-583F-1608-3E9A-FBE41D127D41}"/>
              </a:ext>
            </a:extLst>
          </p:cNvPr>
          <p:cNvSpPr>
            <a:spLocks noGrp="1"/>
          </p:cNvSpPr>
          <p:nvPr>
            <p:ph type="title"/>
          </p:nvPr>
        </p:nvSpPr>
        <p:spPr>
          <a:xfrm>
            <a:off x="4191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321466989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3D3C9-FEF1-A20B-8994-0458250F15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A732B8-5598-F034-8CF9-799334E4C5DC}"/>
              </a:ext>
            </a:extLst>
          </p:cNvPr>
          <p:cNvSpPr>
            <a:spLocks noGrp="1"/>
          </p:cNvSpPr>
          <p:nvPr>
            <p:ph idx="1"/>
          </p:nvPr>
        </p:nvSpPr>
        <p:spPr>
          <a:xfrm>
            <a:off x="152400" y="1073944"/>
            <a:ext cx="8915400" cy="54864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Devoted to the church?</a:t>
            </a:r>
          </a:p>
          <a:p>
            <a:pPr marL="457200" lvl="1" indent="0" algn="ctr">
              <a:buNone/>
              <a:defRPr/>
            </a:pPr>
            <a:r>
              <a:rPr lang="en-US" sz="2400" i="1" dirty="0">
                <a:latin typeface="Verdana" panose="020B0604030504040204" pitchFamily="34" charset="0"/>
                <a:ea typeface="Verdana" panose="020B0604030504040204" pitchFamily="34" charset="0"/>
              </a:rPr>
              <a:t>“But seek first His kingdom and His righteousness, and all these things will be added to you.” </a:t>
            </a:r>
            <a:br>
              <a:rPr lang="en-US" sz="2400" i="1"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(Matthew 6:33)</a:t>
            </a:r>
          </a:p>
          <a:p>
            <a:pPr marL="457200" lvl="1" indent="0" algn="ctr">
              <a:buNone/>
              <a:defRPr/>
            </a:pPr>
            <a:r>
              <a:rPr lang="en-US" sz="2400" i="1" dirty="0">
                <a:latin typeface="Verdana" panose="020B0604030504040204" pitchFamily="34" charset="0"/>
                <a:ea typeface="Verdana" panose="020B0604030504040204" pitchFamily="34" charset="0"/>
              </a:rPr>
              <a:t>“A new commandment I give to you, that you love one another, even as I have loved you, that you also love one another.” </a:t>
            </a:r>
            <a:r>
              <a:rPr lang="en-US" sz="2400" b="1" dirty="0">
                <a:solidFill>
                  <a:srgbClr val="FF0000"/>
                </a:solidFill>
                <a:latin typeface="Verdana" panose="020B0604030504040204" pitchFamily="34" charset="0"/>
                <a:ea typeface="Verdana" panose="020B0604030504040204" pitchFamily="34" charset="0"/>
              </a:rPr>
              <a:t>(John 13:34)</a:t>
            </a:r>
          </a:p>
          <a:p>
            <a:pPr marL="457200" lvl="1" indent="0" algn="ctr">
              <a:buNone/>
              <a:defRPr/>
            </a:pPr>
            <a:r>
              <a:rPr lang="en-US" sz="2400" i="1" dirty="0">
                <a:latin typeface="Verdana" panose="020B0604030504040204" pitchFamily="34" charset="0"/>
                <a:ea typeface="Verdana" panose="020B0604030504040204" pitchFamily="34" charset="0"/>
              </a:rPr>
              <a:t>“… and let us consider how to stimulate one another to love and good deeds, not forsaking our own assembling together, as is the habit of some, but encouraging one another; and all the more as you see the day drawing near.” </a:t>
            </a:r>
            <a:r>
              <a:rPr lang="en-US" sz="2400" b="1" dirty="0">
                <a:solidFill>
                  <a:srgbClr val="FF0000"/>
                </a:solidFill>
                <a:latin typeface="Verdana" panose="020B0604030504040204" pitchFamily="34" charset="0"/>
                <a:ea typeface="Verdana" panose="020B0604030504040204" pitchFamily="34" charset="0"/>
              </a:rPr>
              <a:t>(Hebrews 10:24-25)</a:t>
            </a:r>
          </a:p>
        </p:txBody>
      </p:sp>
      <p:sp>
        <p:nvSpPr>
          <p:cNvPr id="6" name="Title 1">
            <a:extLst>
              <a:ext uri="{FF2B5EF4-FFF2-40B4-BE49-F238E27FC236}">
                <a16:creationId xmlns:a16="http://schemas.microsoft.com/office/drawing/2014/main" id="{C922ED7B-EC06-CCFF-7883-DC450276DBA1}"/>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417820957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93C9D-BC9F-F7F0-9440-0E56D4A94C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79471D-63CE-D0DA-AC98-25F5C13C5DD8}"/>
              </a:ext>
            </a:extLst>
          </p:cNvPr>
          <p:cNvSpPr>
            <a:spLocks noGrp="1"/>
          </p:cNvSpPr>
          <p:nvPr>
            <p:ph idx="1"/>
          </p:nvPr>
        </p:nvSpPr>
        <p:spPr>
          <a:xfrm>
            <a:off x="0" y="1073944"/>
            <a:ext cx="9067800" cy="54864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sz="2400" dirty="0">
                <a:latin typeface="Verdana" panose="020B0604030504040204" pitchFamily="34" charset="0"/>
                <a:ea typeface="Verdana" panose="020B0604030504040204" pitchFamily="34" charset="0"/>
              </a:rPr>
              <a:t>Appreciate strong preaching?</a:t>
            </a:r>
          </a:p>
          <a:p>
            <a:pPr marL="457200" lvl="1" indent="0" algn="ctr">
              <a:buNone/>
              <a:defRPr/>
            </a:pPr>
            <a:endParaRPr lang="en-US" sz="24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“So have I become your enemy by telling you the truth?” </a:t>
            </a:r>
            <a:r>
              <a:rPr lang="en-US" sz="2400" b="1" dirty="0">
                <a:solidFill>
                  <a:srgbClr val="FF0000"/>
                </a:solidFill>
                <a:latin typeface="Verdana" panose="020B0604030504040204" pitchFamily="34" charset="0"/>
                <a:ea typeface="Verdana" panose="020B0604030504040204" pitchFamily="34" charset="0"/>
              </a:rPr>
              <a:t>(Galatians 4:16)</a:t>
            </a:r>
          </a:p>
          <a:p>
            <a:pPr marL="457200" lvl="1" indent="0">
              <a:buNone/>
              <a:defRPr/>
            </a:pPr>
            <a:endParaRPr lang="en-US" sz="2400" i="1" dirty="0">
              <a:latin typeface="Verdana" panose="020B0604030504040204" pitchFamily="34" charset="0"/>
              <a:ea typeface="Verdana" panose="020B0604030504040204" pitchFamily="34" charset="0"/>
            </a:endParaRPr>
          </a:p>
          <a:p>
            <a:pPr marL="457200" lvl="1" indent="0">
              <a:buNone/>
              <a:defRPr/>
            </a:pPr>
            <a:r>
              <a:rPr lang="en-US" sz="2400" i="1" dirty="0">
                <a:latin typeface="Verdana" panose="020B0604030504040204" pitchFamily="34" charset="0"/>
                <a:ea typeface="Verdana" panose="020B0604030504040204" pitchFamily="34" charset="0"/>
              </a:rPr>
              <a:t>“As a result of this many of His disciples withdrew and were not walking with Him anymore.” </a:t>
            </a:r>
            <a:r>
              <a:rPr lang="en-US" sz="2400" b="1" dirty="0">
                <a:solidFill>
                  <a:srgbClr val="FF0000"/>
                </a:solidFill>
                <a:latin typeface="Verdana" panose="020B0604030504040204" pitchFamily="34" charset="0"/>
                <a:ea typeface="Verdana" panose="020B0604030504040204" pitchFamily="34" charset="0"/>
              </a:rPr>
              <a:t>(John 6:66)</a:t>
            </a:r>
          </a:p>
        </p:txBody>
      </p:sp>
      <p:sp>
        <p:nvSpPr>
          <p:cNvPr id="6" name="Title 1">
            <a:extLst>
              <a:ext uri="{FF2B5EF4-FFF2-40B4-BE49-F238E27FC236}">
                <a16:creationId xmlns:a16="http://schemas.microsoft.com/office/drawing/2014/main" id="{5A4507A5-472C-BA87-484B-91781C0823F9}"/>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380611202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40DD2-C9C1-506A-52AC-4D6E4B58A0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ACA4DA-99D3-8EF2-F900-EDAB64C3B1BD}"/>
              </a:ext>
            </a:extLst>
          </p:cNvPr>
          <p:cNvSpPr>
            <a:spLocks noGrp="1"/>
          </p:cNvSpPr>
          <p:nvPr>
            <p:ph idx="1"/>
          </p:nvPr>
        </p:nvSpPr>
        <p:spPr>
          <a:xfrm>
            <a:off x="114300" y="914400"/>
            <a:ext cx="8915400" cy="59436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sz="2400" dirty="0">
                <a:latin typeface="Verdana" panose="020B0604030504040204" pitchFamily="34" charset="0"/>
                <a:ea typeface="Verdana" panose="020B0604030504040204" pitchFamily="34" charset="0"/>
              </a:rPr>
              <a:t>Growing? </a:t>
            </a:r>
          </a:p>
          <a:p>
            <a:pPr marL="457200" lvl="1" indent="0" algn="ctr">
              <a:buNone/>
              <a:defRPr/>
            </a:pPr>
            <a:r>
              <a:rPr lang="en-US" sz="2100" i="1" dirty="0">
                <a:latin typeface="Verdana" panose="020B0604030504040204" pitchFamily="34" charset="0"/>
                <a:ea typeface="Verdana" panose="020B0604030504040204" pitchFamily="34" charset="0"/>
              </a:rPr>
              <a:t>“Now for this very reason also, applying all diligence, in your faith supply </a:t>
            </a:r>
            <a:r>
              <a:rPr lang="en-US" sz="2100" i="1" u="sng" dirty="0">
                <a:latin typeface="Verdana" panose="020B0604030504040204" pitchFamily="34" charset="0"/>
                <a:ea typeface="Verdana" panose="020B0604030504040204" pitchFamily="34" charset="0"/>
              </a:rPr>
              <a:t>moral excellence</a:t>
            </a:r>
            <a:r>
              <a:rPr lang="en-US" sz="2100" i="1" dirty="0">
                <a:latin typeface="Verdana" panose="020B0604030504040204" pitchFamily="34" charset="0"/>
                <a:ea typeface="Verdana" panose="020B0604030504040204" pitchFamily="34" charset="0"/>
              </a:rPr>
              <a:t>, and in your moral excellence, </a:t>
            </a:r>
            <a:r>
              <a:rPr lang="en-US" sz="2100" i="1" u="sng" dirty="0">
                <a:latin typeface="Verdana" panose="020B0604030504040204" pitchFamily="34" charset="0"/>
                <a:ea typeface="Verdana" panose="020B0604030504040204" pitchFamily="34" charset="0"/>
              </a:rPr>
              <a:t>knowledge</a:t>
            </a:r>
            <a:r>
              <a:rPr lang="en-US" sz="2100" i="1" dirty="0">
                <a:latin typeface="Verdana" panose="020B0604030504040204" pitchFamily="34" charset="0"/>
                <a:ea typeface="Verdana" panose="020B0604030504040204" pitchFamily="34" charset="0"/>
              </a:rPr>
              <a:t>, and in your knowledge, </a:t>
            </a:r>
            <a:r>
              <a:rPr lang="en-US" sz="2100" i="1" u="sng" dirty="0">
                <a:latin typeface="Verdana" panose="020B0604030504040204" pitchFamily="34" charset="0"/>
                <a:ea typeface="Verdana" panose="020B0604030504040204" pitchFamily="34" charset="0"/>
              </a:rPr>
              <a:t>self-control</a:t>
            </a:r>
            <a:r>
              <a:rPr lang="en-US" sz="2100" i="1" dirty="0">
                <a:latin typeface="Verdana" panose="020B0604030504040204" pitchFamily="34" charset="0"/>
                <a:ea typeface="Verdana" panose="020B0604030504040204" pitchFamily="34" charset="0"/>
              </a:rPr>
              <a:t>, and in your self-control, </a:t>
            </a:r>
            <a:r>
              <a:rPr lang="en-US" sz="2100" i="1" u="sng" dirty="0">
                <a:latin typeface="Verdana" panose="020B0604030504040204" pitchFamily="34" charset="0"/>
                <a:ea typeface="Verdana" panose="020B0604030504040204" pitchFamily="34" charset="0"/>
              </a:rPr>
              <a:t>perseverance</a:t>
            </a:r>
            <a:r>
              <a:rPr lang="en-US" sz="2100" i="1" dirty="0">
                <a:latin typeface="Verdana" panose="020B0604030504040204" pitchFamily="34" charset="0"/>
                <a:ea typeface="Verdana" panose="020B0604030504040204" pitchFamily="34" charset="0"/>
              </a:rPr>
              <a:t>, and in your perseverance, </a:t>
            </a:r>
            <a:r>
              <a:rPr lang="en-US" sz="2100" i="1" u="sng" dirty="0">
                <a:latin typeface="Verdana" panose="020B0604030504040204" pitchFamily="34" charset="0"/>
                <a:ea typeface="Verdana" panose="020B0604030504040204" pitchFamily="34" charset="0"/>
              </a:rPr>
              <a:t>godliness</a:t>
            </a:r>
            <a:r>
              <a:rPr lang="en-US" sz="2100" i="1" dirty="0">
                <a:latin typeface="Verdana" panose="020B0604030504040204" pitchFamily="34" charset="0"/>
                <a:ea typeface="Verdana" panose="020B0604030504040204" pitchFamily="34" charset="0"/>
              </a:rPr>
              <a:t>, and in your godliness, </a:t>
            </a:r>
            <a:r>
              <a:rPr lang="en-US" sz="2100" i="1" u="sng" dirty="0">
                <a:latin typeface="Verdana" panose="020B0604030504040204" pitchFamily="34" charset="0"/>
                <a:ea typeface="Verdana" panose="020B0604030504040204" pitchFamily="34" charset="0"/>
              </a:rPr>
              <a:t>brotherly kindness</a:t>
            </a:r>
            <a:r>
              <a:rPr lang="en-US" sz="2100" i="1" dirty="0">
                <a:latin typeface="Verdana" panose="020B0604030504040204" pitchFamily="34" charset="0"/>
                <a:ea typeface="Verdana" panose="020B0604030504040204" pitchFamily="34" charset="0"/>
              </a:rPr>
              <a:t>, and in your brotherly kindness, </a:t>
            </a:r>
            <a:r>
              <a:rPr lang="en-US" sz="2100" i="1" u="sng" dirty="0">
                <a:latin typeface="Verdana" panose="020B0604030504040204" pitchFamily="34" charset="0"/>
                <a:ea typeface="Verdana" panose="020B0604030504040204" pitchFamily="34" charset="0"/>
              </a:rPr>
              <a:t>love</a:t>
            </a:r>
            <a:r>
              <a:rPr lang="en-US" sz="2100" i="1" dirty="0">
                <a:latin typeface="Verdana" panose="020B0604030504040204" pitchFamily="34" charset="0"/>
                <a:ea typeface="Verdana" panose="020B0604030504040204" pitchFamily="34" charset="0"/>
              </a:rPr>
              <a:t>. For if these qualities are yours and are increasing, they render you neither useless nor unfruitful in the true knowledge of our Lord Jesus Christ. For he who lacks these qualities is blind or short-sighted, having forgotten his purification from his former sins. Therefore, brethren, be all the more diligent to make certain about His calling and choosing you; </a:t>
            </a:r>
            <a:r>
              <a:rPr lang="en-US" sz="2100" i="1" u="sng" dirty="0">
                <a:latin typeface="Verdana" panose="020B0604030504040204" pitchFamily="34" charset="0"/>
                <a:ea typeface="Verdana" panose="020B0604030504040204" pitchFamily="34" charset="0"/>
              </a:rPr>
              <a:t>for as long as you practice these things, you will never stumble</a:t>
            </a:r>
            <a:r>
              <a:rPr lang="en-US" sz="2100" i="1" dirty="0">
                <a:latin typeface="Verdana" panose="020B0604030504040204" pitchFamily="34" charset="0"/>
                <a:ea typeface="Verdana" panose="020B0604030504040204" pitchFamily="34" charset="0"/>
              </a:rPr>
              <a:t>; for in this way the entrance into the eternal kingdom of our Lord and Savior Jesus Christ will be abundantly supplied to you.”</a:t>
            </a:r>
            <a:r>
              <a:rPr lang="en-US" sz="2100" dirty="0">
                <a:latin typeface="Verdana" panose="020B0604030504040204" pitchFamily="34" charset="0"/>
                <a:ea typeface="Verdana" panose="020B0604030504040204" pitchFamily="34" charset="0"/>
              </a:rPr>
              <a:t> </a:t>
            </a:r>
            <a:r>
              <a:rPr lang="en-US" sz="2100" b="1" dirty="0">
                <a:solidFill>
                  <a:srgbClr val="FF0000"/>
                </a:solidFill>
                <a:latin typeface="Verdana" panose="020B0604030504040204" pitchFamily="34" charset="0"/>
                <a:ea typeface="Verdana" panose="020B0604030504040204" pitchFamily="34" charset="0"/>
              </a:rPr>
              <a:t>(2 Peter 1:5-11)</a:t>
            </a:r>
          </a:p>
        </p:txBody>
      </p:sp>
      <p:sp>
        <p:nvSpPr>
          <p:cNvPr id="6" name="Title 1">
            <a:extLst>
              <a:ext uri="{FF2B5EF4-FFF2-40B4-BE49-F238E27FC236}">
                <a16:creationId xmlns:a16="http://schemas.microsoft.com/office/drawing/2014/main" id="{B8024E93-4F4C-EF55-03B0-F7FA29442B02}"/>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2528520666"/>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5E8F5-DA96-F131-19F2-38E9629B556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F7FCB7-DF25-EBB1-0A93-54C3F495A71C}"/>
              </a:ext>
            </a:extLst>
          </p:cNvPr>
          <p:cNvSpPr>
            <a:spLocks noGrp="1"/>
          </p:cNvSpPr>
          <p:nvPr>
            <p:ph idx="1"/>
          </p:nvPr>
        </p:nvSpPr>
        <p:spPr>
          <a:xfrm>
            <a:off x="152400" y="1073944"/>
            <a:ext cx="8915400" cy="54864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Growing? </a:t>
            </a:r>
          </a:p>
          <a:p>
            <a:pPr marL="457200" lvl="1" indent="0" algn="ctr">
              <a:buNone/>
              <a:defRPr/>
            </a:pPr>
            <a:endParaRPr lang="en-US" sz="2200" i="1" dirty="0">
              <a:latin typeface="Verdana" panose="020B0604030504040204" pitchFamily="34" charset="0"/>
              <a:ea typeface="Verdana" panose="020B0604030504040204" pitchFamily="34" charset="0"/>
            </a:endParaRPr>
          </a:p>
          <a:p>
            <a:pPr marL="457200" lvl="1" indent="0" algn="ctr">
              <a:buNone/>
              <a:defRPr/>
            </a:pPr>
            <a:r>
              <a:rPr lang="en-US" i="1" dirty="0">
                <a:latin typeface="Verdana" panose="020B0604030504040204" pitchFamily="34" charset="0"/>
                <a:ea typeface="Verdana" panose="020B0604030504040204" pitchFamily="34" charset="0"/>
              </a:rPr>
              <a:t>“You therefore, beloved, knowing this beforehand, be on your guard so that you are not carried away by the error of unprincipled men and fall from your own steadfastness, but </a:t>
            </a:r>
            <a:r>
              <a:rPr lang="en-US" b="1" i="1" dirty="0">
                <a:latin typeface="Verdana" panose="020B0604030504040204" pitchFamily="34" charset="0"/>
                <a:ea typeface="Verdana" panose="020B0604030504040204" pitchFamily="34" charset="0"/>
              </a:rPr>
              <a:t>grow in the grace and knowledge of our Lord and Savior Jesus Christ</a:t>
            </a:r>
            <a:r>
              <a:rPr lang="en-US" i="1" dirty="0">
                <a:latin typeface="Verdana" panose="020B0604030504040204" pitchFamily="34" charset="0"/>
                <a:ea typeface="Verdana" panose="020B0604030504040204" pitchFamily="34" charset="0"/>
              </a:rPr>
              <a:t>. To Him be the glory, both now and to the day of eternity. Amen.” </a:t>
            </a:r>
            <a:r>
              <a:rPr lang="en-US" b="1" dirty="0">
                <a:solidFill>
                  <a:srgbClr val="FF0000"/>
                </a:solidFill>
                <a:latin typeface="Verdana" panose="020B0604030504040204" pitchFamily="34" charset="0"/>
                <a:ea typeface="Verdana" panose="020B0604030504040204" pitchFamily="34" charset="0"/>
              </a:rPr>
              <a:t>(2 Peter 3:17-18)</a:t>
            </a:r>
          </a:p>
        </p:txBody>
      </p:sp>
      <p:sp>
        <p:nvSpPr>
          <p:cNvPr id="6" name="Title 1">
            <a:extLst>
              <a:ext uri="{FF2B5EF4-FFF2-40B4-BE49-F238E27FC236}">
                <a16:creationId xmlns:a16="http://schemas.microsoft.com/office/drawing/2014/main" id="{5E0203FA-AADB-0140-9559-8B969C14A03E}"/>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4174862083"/>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95ECC2-DC67-FC75-119F-EF76B6D27E69}"/>
              </a:ext>
            </a:extLst>
          </p:cNvPr>
          <p:cNvSpPr>
            <a:spLocks noGrp="1"/>
          </p:cNvSpPr>
          <p:nvPr>
            <p:ph idx="1"/>
          </p:nvPr>
        </p:nvSpPr>
        <p:spPr>
          <a:xfrm>
            <a:off x="457200" y="914400"/>
            <a:ext cx="7848600" cy="5715000"/>
          </a:xfrm>
        </p:spPr>
        <p:txBody>
          <a:bodyPr/>
          <a:lstStyle/>
          <a:p>
            <a:pPr>
              <a:defRPr/>
            </a:pPr>
            <a:r>
              <a:rPr lang="en-US" dirty="0">
                <a:latin typeface="Verdana" panose="020B0604030504040204" pitchFamily="34" charset="0"/>
                <a:ea typeface="Verdana" panose="020B0604030504040204" pitchFamily="34" charset="0"/>
              </a:rPr>
              <a:t>The HONOR of wearing the name.</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“To them I will give in My house and within My walls a memorial, and a name better than that of sons and daughters; I will give them </a:t>
            </a:r>
            <a:r>
              <a:rPr lang="en-US" sz="2800" b="1" i="1" dirty="0">
                <a:latin typeface="Verdana" panose="020B0604030504040204" pitchFamily="34" charset="0"/>
                <a:ea typeface="Verdana" panose="020B0604030504040204" pitchFamily="34" charset="0"/>
              </a:rPr>
              <a:t>an everlasting name </a:t>
            </a:r>
            <a:r>
              <a:rPr lang="en-US" sz="2800" i="1" dirty="0">
                <a:latin typeface="Verdana" panose="020B0604030504040204" pitchFamily="34" charset="0"/>
                <a:ea typeface="Verdana" panose="020B0604030504040204" pitchFamily="34" charset="0"/>
              </a:rPr>
              <a:t>which will not be cut off.” </a:t>
            </a:r>
            <a:r>
              <a:rPr lang="en-US" sz="2800" b="1" dirty="0">
                <a:solidFill>
                  <a:srgbClr val="FF0000"/>
                </a:solidFill>
                <a:latin typeface="Verdana" panose="020B0604030504040204" pitchFamily="34" charset="0"/>
                <a:ea typeface="Verdana" panose="020B0604030504040204" pitchFamily="34" charset="0"/>
              </a:rPr>
              <a:t>(Isaiah 56:5)</a:t>
            </a:r>
          </a:p>
          <a:p>
            <a:pPr marL="0" indent="0" algn="ctr">
              <a:buNone/>
              <a:defRPr/>
            </a:pPr>
            <a:endParaRPr lang="en-US" sz="28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“The nations will see your righteousness, and all kings your glory; and </a:t>
            </a:r>
            <a:r>
              <a:rPr lang="en-US" sz="2800" b="1" i="1" dirty="0">
                <a:latin typeface="Verdana" panose="020B0604030504040204" pitchFamily="34" charset="0"/>
                <a:ea typeface="Verdana" panose="020B0604030504040204" pitchFamily="34" charset="0"/>
              </a:rPr>
              <a:t>you will be called by a new name </a:t>
            </a:r>
            <a:r>
              <a:rPr lang="en-US" sz="2800" i="1" dirty="0">
                <a:latin typeface="Verdana" panose="020B0604030504040204" pitchFamily="34" charset="0"/>
                <a:ea typeface="Verdana" panose="020B0604030504040204" pitchFamily="34" charset="0"/>
              </a:rPr>
              <a:t>Which the mouth of the Lord will designate.” </a:t>
            </a:r>
            <a:r>
              <a:rPr lang="en-US" sz="2800" b="1" dirty="0">
                <a:solidFill>
                  <a:srgbClr val="FF0000"/>
                </a:solidFill>
                <a:latin typeface="Verdana" panose="020B0604030504040204" pitchFamily="34" charset="0"/>
                <a:ea typeface="Verdana" panose="020B0604030504040204" pitchFamily="34" charset="0"/>
              </a:rPr>
              <a:t>(Isaiah 62:2)</a:t>
            </a:r>
          </a:p>
        </p:txBody>
      </p:sp>
      <p:sp>
        <p:nvSpPr>
          <p:cNvPr id="7" name="Title 1">
            <a:extLst>
              <a:ext uri="{FF2B5EF4-FFF2-40B4-BE49-F238E27FC236}">
                <a16:creationId xmlns:a16="http://schemas.microsoft.com/office/drawing/2014/main" id="{0E394F4D-4D69-15F4-F1F6-CAC3A9069D01}"/>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38146-43F8-976C-E198-99C60A0F91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401CD2-3C56-B1CE-3962-AF2CB53700BC}"/>
              </a:ext>
            </a:extLst>
          </p:cNvPr>
          <p:cNvSpPr>
            <a:spLocks noGrp="1"/>
          </p:cNvSpPr>
          <p:nvPr>
            <p:ph idx="1"/>
          </p:nvPr>
        </p:nvSpPr>
        <p:spPr>
          <a:xfrm>
            <a:off x="192881" y="990600"/>
            <a:ext cx="8915400" cy="5715000"/>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Trying to save the lost? </a:t>
            </a:r>
          </a:p>
          <a:p>
            <a:pPr marL="457200" lvl="1" indent="0" algn="ctr">
              <a:buNone/>
              <a:defRPr/>
            </a:pPr>
            <a:r>
              <a:rPr lang="en-US" sz="2000" i="1" dirty="0">
                <a:latin typeface="Verdana" panose="020B0604030504040204" pitchFamily="34" charset="0"/>
                <a:ea typeface="Verdana" panose="020B0604030504040204" pitchFamily="34" charset="0"/>
              </a:rPr>
              <a:t>“I am the true vine, and My Father is the vinedresser. Every branch in Me that does not bear fruit, He takes away; and every branch that bears fruit, He prunes it so that it may bear more fruit. You are already clean because of the word which I have spoken to you. Abide in Me, and I in you. As the branch cannot bear fruit of itself unless it abides in the vine, so neither can you unless you abide in Me. I am the vine, you are the branches; he who abides in Me and I in him, he bears much fruit, for apart from Me you can do nothing. If anyone does not abide in Me, he is thrown away as a branch and dries up; and they gather them, and cast them into the fire and they are burned. If you abide in Me, and My words abide in you, ask whatever you wish, and it will be done for you. My Father is glorified by this, that you bear much fruit, and so prove to be My disciples.” </a:t>
            </a:r>
            <a:r>
              <a:rPr lang="en-US" sz="2000" b="1" dirty="0">
                <a:solidFill>
                  <a:srgbClr val="FF0000"/>
                </a:solidFill>
                <a:latin typeface="Verdana" panose="020B0604030504040204" pitchFamily="34" charset="0"/>
                <a:ea typeface="Verdana" panose="020B0604030504040204" pitchFamily="34" charset="0"/>
              </a:rPr>
              <a:t>(John 15:1-8)</a:t>
            </a:r>
            <a:endParaRPr lang="en-US" sz="2000" dirty="0">
              <a:latin typeface="Verdana" panose="020B0604030504040204" pitchFamily="34" charset="0"/>
              <a:ea typeface="Verdana" panose="020B0604030504040204" pitchFamily="34" charset="0"/>
            </a:endParaRPr>
          </a:p>
        </p:txBody>
      </p:sp>
      <p:sp>
        <p:nvSpPr>
          <p:cNvPr id="6" name="Title 1">
            <a:extLst>
              <a:ext uri="{FF2B5EF4-FFF2-40B4-BE49-F238E27FC236}">
                <a16:creationId xmlns:a16="http://schemas.microsoft.com/office/drawing/2014/main" id="{ED99F2F6-7590-176E-9FC4-14156DAD748C}"/>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3165399076"/>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7D992-B897-9854-B157-A111A7A209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AD238F-ED5B-13D9-30D5-DEB77929FD51}"/>
              </a:ext>
            </a:extLst>
          </p:cNvPr>
          <p:cNvSpPr>
            <a:spLocks noGrp="1"/>
          </p:cNvSpPr>
          <p:nvPr>
            <p:ph idx="1"/>
          </p:nvPr>
        </p:nvSpPr>
        <p:spPr>
          <a:xfrm>
            <a:off x="114300" y="1133959"/>
            <a:ext cx="8915400" cy="5038241"/>
          </a:xfrm>
        </p:spPr>
        <p:txBody>
          <a:bodyPr>
            <a:noAutofit/>
          </a:bodyPr>
          <a:lstStyle/>
          <a:p>
            <a:pPr>
              <a:defRPr/>
            </a:pPr>
            <a:r>
              <a:rPr lang="en-US" dirty="0">
                <a:latin typeface="Verdana" panose="020B0604030504040204" pitchFamily="34" charset="0"/>
                <a:ea typeface="Verdana" panose="020B0604030504040204" pitchFamily="34" charset="0"/>
              </a:rPr>
              <a:t>How can I know the difference?</a:t>
            </a:r>
          </a:p>
          <a:p>
            <a:pPr lvl="1">
              <a:defRPr/>
            </a:pPr>
            <a:r>
              <a:rPr lang="en-US" dirty="0">
                <a:latin typeface="Verdana" panose="020B0604030504040204" pitchFamily="34" charset="0"/>
                <a:ea typeface="Verdana" panose="020B0604030504040204" pitchFamily="34" charset="0"/>
              </a:rPr>
              <a:t>Trying to save the lost? </a:t>
            </a:r>
          </a:p>
          <a:p>
            <a:pPr marL="457200" lvl="1" indent="0" algn="ctr">
              <a:buNone/>
              <a:defRPr/>
            </a:pPr>
            <a:endParaRPr lang="en-US" sz="2000" dirty="0">
              <a:latin typeface="Verdana" panose="020B0604030504040204" pitchFamily="34" charset="0"/>
              <a:ea typeface="Verdana" panose="020B0604030504040204" pitchFamily="34" charset="0"/>
            </a:endParaRPr>
          </a:p>
          <a:p>
            <a:pPr marL="457200" lvl="1" indent="0" algn="ctr">
              <a:buNone/>
              <a:defRPr/>
            </a:pPr>
            <a:r>
              <a:rPr lang="en-US" sz="3200" i="1" dirty="0">
                <a:latin typeface="Verdana" panose="020B0604030504040204" pitchFamily="34" charset="0"/>
                <a:ea typeface="Verdana" panose="020B0604030504040204" pitchFamily="34" charset="0"/>
              </a:rPr>
              <a:t>“The fruit of the righteous is a tree of life, and he who is wise wins souls.” </a:t>
            </a:r>
            <a:br>
              <a:rPr lang="en-US" sz="3200"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(Proverbs 11:30)</a:t>
            </a:r>
          </a:p>
        </p:txBody>
      </p:sp>
      <p:sp>
        <p:nvSpPr>
          <p:cNvPr id="6" name="Title 1">
            <a:extLst>
              <a:ext uri="{FF2B5EF4-FFF2-40B4-BE49-F238E27FC236}">
                <a16:creationId xmlns:a16="http://schemas.microsoft.com/office/drawing/2014/main" id="{F6121011-F615-775F-93C7-314A2A08CB90}"/>
              </a:ext>
            </a:extLst>
          </p:cNvPr>
          <p:cNvSpPr>
            <a:spLocks noGrp="1"/>
          </p:cNvSpPr>
          <p:nvPr>
            <p:ph type="title"/>
          </p:nvPr>
        </p:nvSpPr>
        <p:spPr>
          <a:xfrm>
            <a:off x="457200" y="0"/>
            <a:ext cx="8229600" cy="1066800"/>
          </a:xfrm>
        </p:spPr>
        <p:txBody>
          <a:bodyPr>
            <a:normAutofit/>
          </a:bodyPr>
          <a:lstStyle/>
          <a:p>
            <a:pPr>
              <a:defRPr/>
            </a:pPr>
            <a:r>
              <a:rPr lang="en-US" sz="3200" dirty="0">
                <a:latin typeface="Verdana" panose="020B0604030504040204" pitchFamily="34" charset="0"/>
                <a:ea typeface="Verdana" panose="020B0604030504040204" pitchFamily="34" charset="0"/>
              </a:rPr>
              <a:t>Difference Between Being A Christian And Wearing The Name</a:t>
            </a:r>
          </a:p>
        </p:txBody>
      </p:sp>
    </p:spTree>
    <p:extLst>
      <p:ext uri="{BB962C8B-B14F-4D97-AF65-F5344CB8AC3E}">
        <p14:creationId xmlns:p14="http://schemas.microsoft.com/office/powerpoint/2010/main" val="182373930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C65BC-38B6-7A28-44BB-3EEF78DBA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540C96-D532-F224-6EF9-84891D433AAF}"/>
              </a:ext>
            </a:extLst>
          </p:cNvPr>
          <p:cNvSpPr>
            <a:spLocks noGrp="1"/>
          </p:cNvSpPr>
          <p:nvPr>
            <p:ph type="title"/>
          </p:nvPr>
        </p:nvSpPr>
        <p:spPr>
          <a:xfrm>
            <a:off x="419100" y="26194"/>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Three Facts Regarding The Wearing Of The Name “Christian”</a:t>
            </a:r>
          </a:p>
        </p:txBody>
      </p:sp>
      <p:sp>
        <p:nvSpPr>
          <p:cNvPr id="3" name="Content Placeholder 2">
            <a:extLst>
              <a:ext uri="{FF2B5EF4-FFF2-40B4-BE49-F238E27FC236}">
                <a16:creationId xmlns:a16="http://schemas.microsoft.com/office/drawing/2014/main" id="{F0A88BDD-946D-BFDB-4694-5F0D6500D2CC}"/>
              </a:ext>
            </a:extLst>
          </p:cNvPr>
          <p:cNvSpPr>
            <a:spLocks noGrp="1"/>
          </p:cNvSpPr>
          <p:nvPr>
            <p:ph idx="1"/>
          </p:nvPr>
        </p:nvSpPr>
        <p:spPr>
          <a:xfrm>
            <a:off x="152400" y="1169194"/>
            <a:ext cx="8763000" cy="5287962"/>
          </a:xfrm>
        </p:spPr>
        <p:txBody>
          <a:bodyPr/>
          <a:lstStyle/>
          <a:p>
            <a:pPr>
              <a:defRPr/>
            </a:pPr>
            <a:r>
              <a:rPr lang="en-US" dirty="0">
                <a:latin typeface="Verdana" panose="020B0604030504040204" pitchFamily="34" charset="0"/>
                <a:ea typeface="Verdana" panose="020B0604030504040204" pitchFamily="34" charset="0"/>
              </a:rPr>
              <a:t>1.	Wear it voluntarily.</a:t>
            </a:r>
          </a:p>
          <a:p>
            <a:pPr marL="0" indent="0" algn="ctr">
              <a:buNone/>
              <a:defRPr/>
            </a:pPr>
            <a:r>
              <a:rPr lang="en-US" sz="2400" i="1" dirty="0">
                <a:latin typeface="Verdana" panose="020B0604030504040204" pitchFamily="34" charset="0"/>
                <a:ea typeface="Verdana" panose="020B0604030504040204" pitchFamily="34" charset="0"/>
              </a:rPr>
              <a:t>“So they went on their way from the presence of the Council, </a:t>
            </a:r>
            <a:r>
              <a:rPr lang="en-US" sz="2400" b="1" i="1" dirty="0">
                <a:latin typeface="Verdana" panose="020B0604030504040204" pitchFamily="34" charset="0"/>
                <a:ea typeface="Verdana" panose="020B0604030504040204" pitchFamily="34" charset="0"/>
              </a:rPr>
              <a:t>rejoicing</a:t>
            </a:r>
            <a:r>
              <a:rPr lang="en-US" sz="2400" i="1" dirty="0">
                <a:latin typeface="Verdana" panose="020B0604030504040204" pitchFamily="34" charset="0"/>
                <a:ea typeface="Verdana" panose="020B0604030504040204" pitchFamily="34" charset="0"/>
              </a:rPr>
              <a:t> that they had been considered worthy to suffer shame for His name.”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(Acts 5:41)</a:t>
            </a:r>
          </a:p>
          <a:p>
            <a:pPr marL="0" indent="0" algn="ctr">
              <a:buNone/>
              <a:defRPr/>
            </a:pPr>
            <a:r>
              <a:rPr lang="en-US" sz="2400" i="1" dirty="0">
                <a:latin typeface="Verdana" panose="020B0604030504040204" pitchFamily="34" charset="0"/>
                <a:ea typeface="Verdana" panose="020B0604030504040204" pitchFamily="34" charset="0"/>
              </a:rPr>
              <a:t>“I will most </a:t>
            </a:r>
            <a:r>
              <a:rPr lang="en-US" sz="2400" b="1" i="1" dirty="0">
                <a:latin typeface="Verdana" panose="020B0604030504040204" pitchFamily="34" charset="0"/>
                <a:ea typeface="Verdana" panose="020B0604030504040204" pitchFamily="34" charset="0"/>
              </a:rPr>
              <a:t>gladly</a:t>
            </a:r>
            <a:r>
              <a:rPr lang="en-US" sz="2400" i="1" dirty="0">
                <a:latin typeface="Verdana" panose="020B0604030504040204" pitchFamily="34" charset="0"/>
                <a:ea typeface="Verdana" panose="020B0604030504040204" pitchFamily="34" charset="0"/>
              </a:rPr>
              <a:t> spend and be expended for your souls. If I love you more, am I to be loved less?”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(2 Corinthians 12:15)</a:t>
            </a:r>
          </a:p>
          <a:p>
            <a:pPr marL="0" indent="0" algn="ctr">
              <a:buNone/>
              <a:defRPr/>
            </a:pPr>
            <a:r>
              <a:rPr lang="en-US" sz="2400" i="1" dirty="0">
                <a:latin typeface="Verdana" panose="020B0604030504040204" pitchFamily="34" charset="0"/>
                <a:ea typeface="Verdana" panose="020B0604030504040204" pitchFamily="34" charset="0"/>
              </a:rPr>
              <a:t>“Therefore I urge you, brethren, by the mercies of God, to present your bodies a living and holy sacrifice, acceptable to God, which is </a:t>
            </a:r>
            <a:r>
              <a:rPr lang="en-US" sz="2400" b="1" i="1" dirty="0">
                <a:latin typeface="Verdana" panose="020B0604030504040204" pitchFamily="34" charset="0"/>
                <a:ea typeface="Verdana" panose="020B0604030504040204" pitchFamily="34" charset="0"/>
              </a:rPr>
              <a:t>your spiritual service </a:t>
            </a:r>
            <a:r>
              <a:rPr lang="en-US" sz="2400" i="1" dirty="0">
                <a:latin typeface="Verdana" panose="020B0604030504040204" pitchFamily="34" charset="0"/>
                <a:ea typeface="Verdana" panose="020B0604030504040204" pitchFamily="34" charset="0"/>
              </a:rPr>
              <a:t>of worship.” </a:t>
            </a:r>
            <a:r>
              <a:rPr lang="en-US" sz="2400" b="1" dirty="0">
                <a:solidFill>
                  <a:srgbClr val="FF0000"/>
                </a:solidFill>
                <a:latin typeface="Verdana" panose="020B0604030504040204" pitchFamily="34" charset="0"/>
                <a:ea typeface="Verdana" panose="020B0604030504040204" pitchFamily="34" charset="0"/>
              </a:rPr>
              <a:t>(Romans 12:1)</a:t>
            </a:r>
          </a:p>
        </p:txBody>
      </p:sp>
    </p:spTree>
    <p:extLst>
      <p:ext uri="{BB962C8B-B14F-4D97-AF65-F5344CB8AC3E}">
        <p14:creationId xmlns:p14="http://schemas.microsoft.com/office/powerpoint/2010/main" val="243683462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76B74-5F6F-6B4F-AC8E-56ED8FF56754}"/>
              </a:ext>
            </a:extLst>
          </p:cNvPr>
          <p:cNvSpPr>
            <a:spLocks noGrp="1"/>
          </p:cNvSpPr>
          <p:nvPr>
            <p:ph type="title"/>
          </p:nvPr>
        </p:nvSpPr>
        <p:spPr>
          <a:xfrm>
            <a:off x="457200" y="0"/>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Three Facts Regarding The Wearing Of The Name “Christian”</a:t>
            </a:r>
          </a:p>
        </p:txBody>
      </p:sp>
      <p:sp>
        <p:nvSpPr>
          <p:cNvPr id="3" name="Content Placeholder 2">
            <a:extLst>
              <a:ext uri="{FF2B5EF4-FFF2-40B4-BE49-F238E27FC236}">
                <a16:creationId xmlns:a16="http://schemas.microsoft.com/office/drawing/2014/main" id="{68257AAA-E694-4D4E-2685-E1CB2012450C}"/>
              </a:ext>
            </a:extLst>
          </p:cNvPr>
          <p:cNvSpPr>
            <a:spLocks noGrp="1"/>
          </p:cNvSpPr>
          <p:nvPr>
            <p:ph idx="1"/>
          </p:nvPr>
        </p:nvSpPr>
        <p:spPr>
          <a:xfrm>
            <a:off x="114300" y="1143000"/>
            <a:ext cx="8915400" cy="5562600"/>
          </a:xfrm>
        </p:spPr>
        <p:txBody>
          <a:bodyPr/>
          <a:lstStyle/>
          <a:p>
            <a:pPr>
              <a:defRPr/>
            </a:pPr>
            <a:r>
              <a:rPr lang="en-US" dirty="0">
                <a:latin typeface="Verdana" panose="020B0604030504040204" pitchFamily="34" charset="0"/>
                <a:ea typeface="Verdana" panose="020B0604030504040204" pitchFamily="34" charset="0"/>
              </a:rPr>
              <a:t>2. Wear it always.</a:t>
            </a:r>
          </a:p>
          <a:p>
            <a:pPr marL="0" indent="0" algn="ctr">
              <a:buNone/>
              <a:defRPr/>
            </a:pPr>
            <a:r>
              <a:rPr lang="en-US" sz="2400" i="1" dirty="0">
                <a:latin typeface="Verdana" panose="020B0604030504040204" pitchFamily="34" charset="0"/>
                <a:ea typeface="Verdana" panose="020B0604030504040204" pitchFamily="34" charset="0"/>
              </a:rPr>
              <a:t>“Therefore, my beloved brethren, be steadfast, immovable, </a:t>
            </a:r>
            <a:r>
              <a:rPr lang="en-US" sz="2400" b="1" i="1" dirty="0">
                <a:latin typeface="Verdana" panose="020B0604030504040204" pitchFamily="34" charset="0"/>
                <a:ea typeface="Verdana" panose="020B0604030504040204" pitchFamily="34" charset="0"/>
              </a:rPr>
              <a:t>always</a:t>
            </a:r>
            <a:r>
              <a:rPr lang="en-US" sz="2400" i="1" dirty="0">
                <a:latin typeface="Verdana" panose="020B0604030504040204" pitchFamily="34" charset="0"/>
                <a:ea typeface="Verdana" panose="020B0604030504040204" pitchFamily="34" charset="0"/>
              </a:rPr>
              <a:t> abounding in the work of the Lord, knowing that your toil is not in vain in the Lord.” </a:t>
            </a:r>
            <a:br>
              <a:rPr lang="en-US" sz="2400" dirty="0">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(1 Corinthians 15:58)</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“For this reason </a:t>
            </a:r>
            <a:r>
              <a:rPr lang="en-US" sz="2400" b="1" i="1" dirty="0">
                <a:latin typeface="Verdana" panose="020B0604030504040204" pitchFamily="34" charset="0"/>
                <a:ea typeface="Verdana" panose="020B0604030504040204" pitchFamily="34" charset="0"/>
              </a:rPr>
              <a:t>you also must be ready</a:t>
            </a:r>
            <a:r>
              <a:rPr lang="en-US" sz="2400" i="1" dirty="0">
                <a:latin typeface="Verdana" panose="020B0604030504040204" pitchFamily="34" charset="0"/>
                <a:ea typeface="Verdana" panose="020B0604030504040204" pitchFamily="34" charset="0"/>
              </a:rPr>
              <a:t>; for the Son of Man is coming at an hour when you do not think He will.” </a:t>
            </a:r>
            <a:r>
              <a:rPr lang="en-US" sz="2400" b="1" dirty="0">
                <a:solidFill>
                  <a:srgbClr val="FF0000"/>
                </a:solidFill>
                <a:latin typeface="Verdana" panose="020B0604030504040204" pitchFamily="34" charset="0"/>
                <a:ea typeface="Verdana" panose="020B0604030504040204" pitchFamily="34" charset="0"/>
              </a:rPr>
              <a:t>(Matthew 24:44)</a:t>
            </a:r>
          </a:p>
          <a:p>
            <a:pPr marL="0" indent="0" algn="ctr">
              <a:buNone/>
              <a:defRPr/>
            </a:pPr>
            <a:endParaRPr lang="en-US" sz="2400"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“And He was saying to them all, ‘If anyone wishes to come after Me, he must deny himself, and </a:t>
            </a:r>
            <a:r>
              <a:rPr lang="en-US" sz="2400" b="1" i="1" dirty="0">
                <a:latin typeface="Verdana" panose="020B0604030504040204" pitchFamily="34" charset="0"/>
                <a:ea typeface="Verdana" panose="020B0604030504040204" pitchFamily="34" charset="0"/>
              </a:rPr>
              <a:t>take up his cross daily</a:t>
            </a:r>
            <a:r>
              <a:rPr lang="en-US" sz="2400" i="1" dirty="0">
                <a:latin typeface="Verdana" panose="020B0604030504040204" pitchFamily="34" charset="0"/>
                <a:ea typeface="Verdana" panose="020B0604030504040204" pitchFamily="34" charset="0"/>
              </a:rPr>
              <a:t> and follow Me.’” </a:t>
            </a:r>
            <a:r>
              <a:rPr lang="en-US" sz="2400" b="1" dirty="0">
                <a:solidFill>
                  <a:srgbClr val="FF0000"/>
                </a:solidFill>
                <a:latin typeface="Verdana" panose="020B0604030504040204" pitchFamily="34" charset="0"/>
                <a:ea typeface="Verdana" panose="020B0604030504040204" pitchFamily="34" charset="0"/>
              </a:rPr>
              <a:t>(Luke 9:23)</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B7A7A-8331-E08B-FBA0-0C73B7B86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85D0D5-A0AD-AB80-D374-D0C1ED4C6709}"/>
              </a:ext>
            </a:extLst>
          </p:cNvPr>
          <p:cNvSpPr>
            <a:spLocks noGrp="1"/>
          </p:cNvSpPr>
          <p:nvPr>
            <p:ph type="title"/>
          </p:nvPr>
        </p:nvSpPr>
        <p:spPr>
          <a:xfrm>
            <a:off x="447675" y="0"/>
            <a:ext cx="8229600" cy="1143000"/>
          </a:xfrm>
        </p:spPr>
        <p:txBody>
          <a:bodyPr>
            <a:normAutofit/>
          </a:bodyPr>
          <a:lstStyle/>
          <a:p>
            <a:pPr>
              <a:defRPr/>
            </a:pPr>
            <a:r>
              <a:rPr lang="en-US" sz="3200" dirty="0">
                <a:latin typeface="Verdana" panose="020B0604030504040204" pitchFamily="34" charset="0"/>
                <a:ea typeface="Verdana" panose="020B0604030504040204" pitchFamily="34" charset="0"/>
              </a:rPr>
              <a:t>Three Facts Regarding The Wearing Of The Name “Christian”</a:t>
            </a:r>
          </a:p>
        </p:txBody>
      </p:sp>
      <p:sp>
        <p:nvSpPr>
          <p:cNvPr id="3" name="Content Placeholder 2">
            <a:extLst>
              <a:ext uri="{FF2B5EF4-FFF2-40B4-BE49-F238E27FC236}">
                <a16:creationId xmlns:a16="http://schemas.microsoft.com/office/drawing/2014/main" id="{55860A71-1017-B053-1051-AA5BD2970265}"/>
              </a:ext>
            </a:extLst>
          </p:cNvPr>
          <p:cNvSpPr>
            <a:spLocks noGrp="1"/>
          </p:cNvSpPr>
          <p:nvPr>
            <p:ph idx="1"/>
          </p:nvPr>
        </p:nvSpPr>
        <p:spPr>
          <a:xfrm>
            <a:off x="152400" y="1128712"/>
            <a:ext cx="8915400" cy="5653088"/>
          </a:xfrm>
        </p:spPr>
        <p:txBody>
          <a:bodyPr/>
          <a:lstStyle/>
          <a:p>
            <a:pPr>
              <a:defRPr/>
            </a:pPr>
            <a:r>
              <a:rPr lang="en-US" dirty="0">
                <a:latin typeface="Verdana" panose="020B0604030504040204" pitchFamily="34" charset="0"/>
                <a:ea typeface="Verdana" panose="020B0604030504040204" pitchFamily="34" charset="0"/>
              </a:rPr>
              <a:t>3. Wear it intelligently.</a:t>
            </a:r>
          </a:p>
          <a:p>
            <a:pPr lvl="1">
              <a:defRPr/>
            </a:pPr>
            <a:endParaRPr lang="en-US" sz="2400" dirty="0">
              <a:latin typeface="Verdana" panose="020B0604030504040204" pitchFamily="34" charset="0"/>
              <a:ea typeface="Verdana" panose="020B0604030504040204" pitchFamily="34" charset="0"/>
            </a:endParaRPr>
          </a:p>
          <a:p>
            <a:pPr lvl="1">
              <a:defRPr/>
            </a:pPr>
            <a:r>
              <a:rPr lang="en-US" sz="2400" dirty="0">
                <a:latin typeface="Verdana" panose="020B0604030504040204" pitchFamily="34" charset="0"/>
                <a:ea typeface="Verdana" panose="020B0604030504040204" pitchFamily="34" charset="0"/>
              </a:rPr>
              <a:t>Influence.</a:t>
            </a:r>
          </a:p>
          <a:p>
            <a:pPr marL="457200" lvl="1" indent="0">
              <a:buNone/>
              <a:defRPr/>
            </a:pPr>
            <a:r>
              <a:rPr lang="en-US" sz="2400" i="1" dirty="0">
                <a:latin typeface="Verdana" panose="020B0604030504040204" pitchFamily="34" charset="0"/>
                <a:ea typeface="Verdana" panose="020B0604030504040204" pitchFamily="34" charset="0"/>
              </a:rPr>
              <a:t>“Let your light shine before men in such a way that they may see your good works, and </a:t>
            </a:r>
            <a:r>
              <a:rPr lang="en-US" sz="2400" b="1" i="1" dirty="0">
                <a:latin typeface="Verdana" panose="020B0604030504040204" pitchFamily="34" charset="0"/>
                <a:ea typeface="Verdana" panose="020B0604030504040204" pitchFamily="34" charset="0"/>
              </a:rPr>
              <a:t>glorify your Father</a:t>
            </a:r>
            <a:r>
              <a:rPr lang="en-US" sz="2400" i="1" dirty="0">
                <a:latin typeface="Verdana" panose="020B0604030504040204" pitchFamily="34" charset="0"/>
                <a:ea typeface="Verdana" panose="020B0604030504040204" pitchFamily="34" charset="0"/>
              </a:rPr>
              <a:t> who is in heaven.” </a:t>
            </a:r>
            <a:r>
              <a:rPr lang="en-US" sz="2400" b="1" dirty="0">
                <a:solidFill>
                  <a:srgbClr val="FF0000"/>
                </a:solidFill>
                <a:latin typeface="Verdana" panose="020B0604030504040204" pitchFamily="34" charset="0"/>
                <a:ea typeface="Verdana" panose="020B0604030504040204" pitchFamily="34" charset="0"/>
              </a:rPr>
              <a:t>(Matthew 5:16)</a:t>
            </a:r>
          </a:p>
          <a:p>
            <a:pPr lvl="1">
              <a:defRPr/>
            </a:pPr>
            <a:endParaRPr lang="en-US" sz="2400" dirty="0">
              <a:latin typeface="Verdana" panose="020B0604030504040204" pitchFamily="34" charset="0"/>
              <a:ea typeface="Verdana" panose="020B0604030504040204" pitchFamily="34" charset="0"/>
            </a:endParaRPr>
          </a:p>
          <a:p>
            <a:pPr lvl="1">
              <a:defRPr/>
            </a:pPr>
            <a:r>
              <a:rPr lang="en-US" sz="2400" dirty="0">
                <a:latin typeface="Verdana" panose="020B0604030504040204" pitchFamily="34" charset="0"/>
                <a:ea typeface="Verdana" panose="020B0604030504040204" pitchFamily="34" charset="0"/>
              </a:rPr>
              <a:t>Judgment.</a:t>
            </a:r>
          </a:p>
          <a:p>
            <a:pPr marL="457200" lvl="1" indent="0" algn="ctr">
              <a:buNone/>
              <a:defRPr/>
            </a:pPr>
            <a:r>
              <a:rPr lang="en-US" sz="2400" i="1" dirty="0">
                <a:latin typeface="Verdana" panose="020B0604030504040204" pitchFamily="34" charset="0"/>
                <a:ea typeface="Verdana" panose="020B0604030504040204" pitchFamily="34" charset="0"/>
              </a:rPr>
              <a:t>“For we must all appear before the judgment seat of Christ, so that </a:t>
            </a:r>
            <a:r>
              <a:rPr lang="en-US" sz="2400" b="1" i="1" dirty="0">
                <a:latin typeface="Verdana" panose="020B0604030504040204" pitchFamily="34" charset="0"/>
                <a:ea typeface="Verdana" panose="020B0604030504040204" pitchFamily="34" charset="0"/>
              </a:rPr>
              <a:t>each one may be recompensed </a:t>
            </a:r>
            <a:r>
              <a:rPr lang="en-US" sz="2400" i="1" dirty="0">
                <a:latin typeface="Verdana" panose="020B0604030504040204" pitchFamily="34" charset="0"/>
                <a:ea typeface="Verdana" panose="020B0604030504040204" pitchFamily="34" charset="0"/>
              </a:rPr>
              <a:t>for his deeds in the body, according to what he has done, whether good or bad.” </a:t>
            </a:r>
            <a:r>
              <a:rPr lang="en-US" sz="2400" b="1" dirty="0">
                <a:solidFill>
                  <a:srgbClr val="FF0000"/>
                </a:solidFill>
                <a:latin typeface="Verdana" panose="020B0604030504040204" pitchFamily="34" charset="0"/>
                <a:ea typeface="Verdana" panose="020B0604030504040204" pitchFamily="34" charset="0"/>
              </a:rPr>
              <a:t>(2 Corinthians 5:10)</a:t>
            </a:r>
            <a:endParaRPr lang="en-US"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3975298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27252-9DFB-9932-30FB-4443EBDBE593}"/>
              </a:ext>
            </a:extLst>
          </p:cNvPr>
          <p:cNvSpPr>
            <a:spLocks noGrp="1"/>
          </p:cNvSpPr>
          <p:nvPr>
            <p:ph idx="1"/>
          </p:nvPr>
        </p:nvSpPr>
        <p:spPr/>
        <p:txBody>
          <a:bodyPr/>
          <a:lstStyle/>
          <a:p>
            <a:pPr>
              <a:defRPr/>
            </a:pPr>
            <a:r>
              <a:rPr lang="en-US" sz="2800" dirty="0">
                <a:latin typeface="Verdana" panose="020B0604030504040204" pitchFamily="34" charset="0"/>
                <a:ea typeface="Verdana" panose="020B0604030504040204" pitchFamily="34" charset="0"/>
              </a:rPr>
              <a:t>Are we Christians or merely wearing the name? </a:t>
            </a:r>
            <a:r>
              <a:rPr lang="en-US" sz="2800" b="1" dirty="0">
                <a:solidFill>
                  <a:srgbClr val="FF0000"/>
                </a:solidFill>
                <a:latin typeface="Verdana" panose="020B0604030504040204" pitchFamily="34" charset="0"/>
                <a:ea typeface="Verdana" panose="020B0604030504040204" pitchFamily="34" charset="0"/>
              </a:rPr>
              <a:t>(cf. Luke 6:46)</a:t>
            </a:r>
          </a:p>
          <a:p>
            <a:pPr marL="0" indent="0">
              <a:buFont typeface="Wingdings" panose="05000000000000000000" pitchFamily="2" charset="2"/>
              <a:buNone/>
              <a:defRPr/>
            </a:pPr>
            <a:endParaRPr lang="en-US" sz="2800" dirty="0">
              <a:latin typeface="Verdana" panose="020B0604030504040204" pitchFamily="34" charset="0"/>
              <a:ea typeface="Verdana" panose="020B0604030504040204" pitchFamily="34" charset="0"/>
            </a:endParaRPr>
          </a:p>
          <a:p>
            <a:pPr>
              <a:defRPr/>
            </a:pPr>
            <a:r>
              <a:rPr lang="en-US" sz="2800" dirty="0">
                <a:latin typeface="Verdana" panose="020B0604030504040204" pitchFamily="34" charset="0"/>
                <a:ea typeface="Verdana" panose="020B0604030504040204" pitchFamily="34" charset="0"/>
              </a:rPr>
              <a:t>Not all who wear the name will go to heaven! </a:t>
            </a:r>
            <a:r>
              <a:rPr lang="en-US" sz="2800" b="1" dirty="0">
                <a:solidFill>
                  <a:srgbClr val="FF0000"/>
                </a:solidFill>
                <a:latin typeface="Verdana" panose="020B0604030504040204" pitchFamily="34" charset="0"/>
                <a:ea typeface="Verdana" panose="020B0604030504040204" pitchFamily="34" charset="0"/>
              </a:rPr>
              <a:t>(cf. Matthew 7:21)</a:t>
            </a:r>
          </a:p>
          <a:p>
            <a:pPr marL="0" indent="0">
              <a:buFont typeface="Wingdings" panose="05000000000000000000" pitchFamily="2" charset="2"/>
              <a:buNone/>
              <a:defRPr/>
            </a:pPr>
            <a:endParaRPr lang="en-US" sz="2800" dirty="0">
              <a:latin typeface="Verdana" panose="020B0604030504040204" pitchFamily="34" charset="0"/>
              <a:ea typeface="Verdana" panose="020B0604030504040204" pitchFamily="34" charset="0"/>
            </a:endParaRPr>
          </a:p>
          <a:p>
            <a:pPr>
              <a:defRPr/>
            </a:pPr>
            <a:r>
              <a:rPr lang="en-US" sz="2800" dirty="0">
                <a:latin typeface="Verdana" panose="020B0604030504040204" pitchFamily="34" charset="0"/>
                <a:ea typeface="Verdana" panose="020B0604030504040204" pitchFamily="34" charset="0"/>
              </a:rPr>
              <a:t>Don’t just wear the name, be the person that the name suggests, “Christ In You.” </a:t>
            </a:r>
            <a:r>
              <a:rPr lang="en-US" sz="2800" b="1" dirty="0">
                <a:solidFill>
                  <a:srgbClr val="FF0000"/>
                </a:solidFill>
                <a:latin typeface="Verdana" panose="020B0604030504040204" pitchFamily="34" charset="0"/>
                <a:ea typeface="Verdana" panose="020B0604030504040204" pitchFamily="34" charset="0"/>
              </a:rPr>
              <a:t>(cf. Galatians 2:20)</a:t>
            </a:r>
          </a:p>
        </p:txBody>
      </p:sp>
      <p:sp>
        <p:nvSpPr>
          <p:cNvPr id="2" name="Title 1">
            <a:extLst>
              <a:ext uri="{FF2B5EF4-FFF2-40B4-BE49-F238E27FC236}">
                <a16:creationId xmlns:a16="http://schemas.microsoft.com/office/drawing/2014/main" id="{40AFB559-9A81-CE4D-0DBD-E1F9EAD15C69}"/>
              </a:ext>
            </a:extLst>
          </p:cNvPr>
          <p:cNvSpPr txBox="1">
            <a:spLocks/>
          </p:cNvSpPr>
          <p:nvPr/>
        </p:nvSpPr>
        <p:spPr bwMode="auto">
          <a:xfrm>
            <a:off x="723900" y="152401"/>
            <a:ext cx="769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a:extLst>
              <a:ext uri="{FF2B5EF4-FFF2-40B4-BE49-F238E27FC236}">
                <a16:creationId xmlns:a16="http://schemas.microsoft.com/office/drawing/2014/main" id="{33F59539-9F15-8A25-F0E2-DECA04D8AD5C}"/>
              </a:ext>
            </a:extLst>
          </p:cNvPr>
          <p:cNvSpPr>
            <a:spLocks noGrp="1" noChangeArrowheads="1"/>
          </p:cNvSpPr>
          <p:nvPr>
            <p:ph type="body" idx="1"/>
          </p:nvPr>
        </p:nvSpPr>
        <p:spPr>
          <a:xfrm>
            <a:off x="321733" y="715433"/>
            <a:ext cx="8500534" cy="6019799"/>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Hear the word of God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(James 1:21; Romans</a:t>
            </a:r>
            <a:r>
              <a:rPr kumimoji="0" lang="en-US" altLang="en-US" sz="2400" b="1" i="0" u="none" strike="noStrike" kern="1200" cap="none" spc="0" normalizeH="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10:17</a:t>
            </a: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Believe the gospel message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(Hebrews 11:6; John 8:24)</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Repent of sins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(Luke 13:3; Acts 17:30-31)</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Confess Jesus Christ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(Romans 10:10; Matthew 10:32-33)</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lvl="0" indent="0" eaLnBrk="1" fontAlgn="auto" hangingPunct="1">
              <a:lnSpc>
                <a:spcPct val="90000"/>
              </a:lnSpc>
              <a:spcBef>
                <a:spcPts val="1000"/>
              </a:spcBef>
              <a:spcAft>
                <a:spcPts val="0"/>
              </a:spcAft>
              <a:buClrTx/>
              <a:buSzTx/>
              <a:buNone/>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Be Baptized for Forgiveness</a:t>
            </a:r>
          </a:p>
          <a:p>
            <a:pPr marL="0" lvl="0" indent="0" eaLnBrk="1" fontAlgn="auto" hangingPunct="1">
              <a:lnSpc>
                <a:spcPct val="90000"/>
              </a:lnSpc>
              <a:spcBef>
                <a:spcPts val="1000"/>
              </a:spcBef>
              <a:spcAft>
                <a:spcPts val="0"/>
              </a:spcAft>
              <a:buClrTx/>
              <a:buSzTx/>
              <a:buNone/>
              <a:defRPr/>
            </a:pPr>
            <a:r>
              <a:rPr lang="en-US" altLang="en-US" sz="2100" b="1" kern="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altLang="en-US" sz="2400" b="1" kern="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 16:15-16; Acts 2:38</a:t>
            </a: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a:t>
            </a:r>
            <a:endPar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Remain Obedient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			</a:t>
            </a:r>
            <a:r>
              <a:rPr kumimoji="0" lang="en-US" altLang="en-US"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ahoma" panose="020B0604030504040204" pitchFamily="34" charset="0"/>
                <a:ea typeface="Tahoma" panose="020B0604030504040204" pitchFamily="34" charset="0"/>
                <a:cs typeface="Tahoma" panose="020B0604030504040204" pitchFamily="34" charset="0"/>
              </a:rPr>
              <a:t>(Matthew 7:21; Hebrews 3:12)</a:t>
            </a:r>
          </a:p>
        </p:txBody>
      </p:sp>
      <p:sp>
        <p:nvSpPr>
          <p:cNvPr id="3" name="Rectangle 2">
            <a:extLst>
              <a:ext uri="{FF2B5EF4-FFF2-40B4-BE49-F238E27FC236}">
                <a16:creationId xmlns:a16="http://schemas.microsoft.com/office/drawing/2014/main" id="{19D0D658-94BB-49C9-5D68-73D3D6AD17E8}"/>
              </a:ext>
            </a:extLst>
          </p:cNvPr>
          <p:cNvSpPr>
            <a:spLocks noGrp="1" noChangeArrowheads="1"/>
          </p:cNvSpPr>
          <p:nvPr>
            <p:ph type="title"/>
          </p:nvPr>
        </p:nvSpPr>
        <p:spPr>
          <a:xfrm>
            <a:off x="152400" y="16933"/>
            <a:ext cx="8915400" cy="698500"/>
          </a:xfrm>
        </p:spPr>
        <p:txBody>
          <a:bodyPr/>
          <a:lstStyle/>
          <a:p>
            <a:pPr algn="ctr" eaLnBrk="1" hangingPunct="1">
              <a:defRPr/>
            </a:pPr>
            <a:r>
              <a:rPr lang="en-US" sz="4000" b="1" dirty="0">
                <a:solidFill>
                  <a:schemeClr val="bg2">
                    <a:lumMod val="50000"/>
                    <a:lumOff val="50000"/>
                  </a:schemeClr>
                </a:solidFill>
                <a:latin typeface="Verdana" pitchFamily="34" charset="0"/>
              </a:rPr>
              <a:t>How To Become A Christian</a:t>
            </a:r>
          </a:p>
        </p:txBody>
      </p:sp>
    </p:spTree>
    <p:extLst>
      <p:ext uri="{BB962C8B-B14F-4D97-AF65-F5344CB8AC3E}">
        <p14:creationId xmlns:p14="http://schemas.microsoft.com/office/powerpoint/2010/main" val="424143191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fade">
                                      <p:cBhvr>
                                        <p:cTn id="7" dur="500"/>
                                        <p:tgtEl>
                                          <p:spTgt spid="614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149">
                                            <p:txEl>
                                              <p:pRg st="1" end="1"/>
                                            </p:txEl>
                                          </p:spTgt>
                                        </p:tgtEl>
                                        <p:attrNameLst>
                                          <p:attrName>style.visibility</p:attrName>
                                        </p:attrNameLst>
                                      </p:cBhvr>
                                      <p:to>
                                        <p:strVal val="visible"/>
                                      </p:to>
                                    </p:set>
                                    <p:animEffect transition="in" filter="fade">
                                      <p:cBhvr>
                                        <p:cTn id="10" dur="500"/>
                                        <p:tgtEl>
                                          <p:spTgt spid="614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149">
                                            <p:txEl>
                                              <p:pRg st="2" end="2"/>
                                            </p:txEl>
                                          </p:spTgt>
                                        </p:tgtEl>
                                        <p:attrNameLst>
                                          <p:attrName>style.visibility</p:attrName>
                                        </p:attrNameLst>
                                      </p:cBhvr>
                                      <p:to>
                                        <p:strVal val="visible"/>
                                      </p:to>
                                    </p:set>
                                    <p:animEffect transition="in" filter="fade">
                                      <p:cBhvr>
                                        <p:cTn id="15" dur="500"/>
                                        <p:tgtEl>
                                          <p:spTgt spid="6149">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149">
                                            <p:txEl>
                                              <p:pRg st="3" end="3"/>
                                            </p:txEl>
                                          </p:spTgt>
                                        </p:tgtEl>
                                        <p:attrNameLst>
                                          <p:attrName>style.visibility</p:attrName>
                                        </p:attrNameLst>
                                      </p:cBhvr>
                                      <p:to>
                                        <p:strVal val="visible"/>
                                      </p:to>
                                    </p:set>
                                    <p:animEffect transition="in" filter="fade">
                                      <p:cBhvr>
                                        <p:cTn id="18" dur="500"/>
                                        <p:tgtEl>
                                          <p:spTgt spid="614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149">
                                            <p:txEl>
                                              <p:pRg st="4" end="4"/>
                                            </p:txEl>
                                          </p:spTgt>
                                        </p:tgtEl>
                                        <p:attrNameLst>
                                          <p:attrName>style.visibility</p:attrName>
                                        </p:attrNameLst>
                                      </p:cBhvr>
                                      <p:to>
                                        <p:strVal val="visible"/>
                                      </p:to>
                                    </p:set>
                                    <p:animEffect transition="in" filter="fade">
                                      <p:cBhvr>
                                        <p:cTn id="23" dur="500"/>
                                        <p:tgtEl>
                                          <p:spTgt spid="6149">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149">
                                            <p:txEl>
                                              <p:pRg st="5" end="5"/>
                                            </p:txEl>
                                          </p:spTgt>
                                        </p:tgtEl>
                                        <p:attrNameLst>
                                          <p:attrName>style.visibility</p:attrName>
                                        </p:attrNameLst>
                                      </p:cBhvr>
                                      <p:to>
                                        <p:strVal val="visible"/>
                                      </p:to>
                                    </p:set>
                                    <p:animEffect transition="in" filter="fade">
                                      <p:cBhvr>
                                        <p:cTn id="26" dur="500"/>
                                        <p:tgtEl>
                                          <p:spTgt spid="6149">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149">
                                            <p:txEl>
                                              <p:pRg st="6" end="6"/>
                                            </p:txEl>
                                          </p:spTgt>
                                        </p:tgtEl>
                                        <p:attrNameLst>
                                          <p:attrName>style.visibility</p:attrName>
                                        </p:attrNameLst>
                                      </p:cBhvr>
                                      <p:to>
                                        <p:strVal val="visible"/>
                                      </p:to>
                                    </p:set>
                                    <p:animEffect transition="in" filter="fade">
                                      <p:cBhvr>
                                        <p:cTn id="31" dur="500"/>
                                        <p:tgtEl>
                                          <p:spTgt spid="6149">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149">
                                            <p:txEl>
                                              <p:pRg st="7" end="7"/>
                                            </p:txEl>
                                          </p:spTgt>
                                        </p:tgtEl>
                                        <p:attrNameLst>
                                          <p:attrName>style.visibility</p:attrName>
                                        </p:attrNameLst>
                                      </p:cBhvr>
                                      <p:to>
                                        <p:strVal val="visible"/>
                                      </p:to>
                                    </p:set>
                                    <p:animEffect transition="in" filter="fade">
                                      <p:cBhvr>
                                        <p:cTn id="34" dur="500"/>
                                        <p:tgtEl>
                                          <p:spTgt spid="6149">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149">
                                            <p:txEl>
                                              <p:pRg st="8" end="8"/>
                                            </p:txEl>
                                          </p:spTgt>
                                        </p:tgtEl>
                                        <p:attrNameLst>
                                          <p:attrName>style.visibility</p:attrName>
                                        </p:attrNameLst>
                                      </p:cBhvr>
                                      <p:to>
                                        <p:strVal val="visible"/>
                                      </p:to>
                                    </p:set>
                                    <p:animEffect transition="in" filter="fade">
                                      <p:cBhvr>
                                        <p:cTn id="39" dur="500"/>
                                        <p:tgtEl>
                                          <p:spTgt spid="6149">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149">
                                            <p:txEl>
                                              <p:pRg st="9" end="9"/>
                                            </p:txEl>
                                          </p:spTgt>
                                        </p:tgtEl>
                                        <p:attrNameLst>
                                          <p:attrName>style.visibility</p:attrName>
                                        </p:attrNameLst>
                                      </p:cBhvr>
                                      <p:to>
                                        <p:strVal val="visible"/>
                                      </p:to>
                                    </p:set>
                                    <p:animEffect transition="in" filter="fade">
                                      <p:cBhvr>
                                        <p:cTn id="42" dur="500"/>
                                        <p:tgtEl>
                                          <p:spTgt spid="614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149">
                                            <p:txEl>
                                              <p:pRg st="10" end="10"/>
                                            </p:txEl>
                                          </p:spTgt>
                                        </p:tgtEl>
                                        <p:attrNameLst>
                                          <p:attrName>style.visibility</p:attrName>
                                        </p:attrNameLst>
                                      </p:cBhvr>
                                      <p:to>
                                        <p:strVal val="visible"/>
                                      </p:to>
                                    </p:set>
                                    <p:animEffect transition="in" filter="fade">
                                      <p:cBhvr>
                                        <p:cTn id="47" dur="500"/>
                                        <p:tgtEl>
                                          <p:spTgt spid="6149">
                                            <p:txEl>
                                              <p:pRg st="10" end="10"/>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149">
                                            <p:txEl>
                                              <p:pRg st="11" end="11"/>
                                            </p:txEl>
                                          </p:spTgt>
                                        </p:tgtEl>
                                        <p:attrNameLst>
                                          <p:attrName>style.visibility</p:attrName>
                                        </p:attrNameLst>
                                      </p:cBhvr>
                                      <p:to>
                                        <p:strVal val="visible"/>
                                      </p:to>
                                    </p:set>
                                    <p:animEffect transition="in" filter="fade">
                                      <p:cBhvr>
                                        <p:cTn id="50" dur="500"/>
                                        <p:tgtEl>
                                          <p:spTgt spid="614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uiExpand="1" build="p"/>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D926-CAF8-0AF9-0409-FE462CF64D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8A8B14-30B2-88A0-1C1D-57BC850D1D57}"/>
              </a:ext>
            </a:extLst>
          </p:cNvPr>
          <p:cNvSpPr>
            <a:spLocks noGrp="1"/>
          </p:cNvSpPr>
          <p:nvPr>
            <p:ph idx="1"/>
          </p:nvPr>
        </p:nvSpPr>
        <p:spPr>
          <a:xfrm>
            <a:off x="304800" y="881742"/>
            <a:ext cx="8534400" cy="5823858"/>
          </a:xfrm>
        </p:spPr>
        <p:txBody>
          <a:bodyPr/>
          <a:lstStyle/>
          <a:p>
            <a:pPr>
              <a:defRPr/>
            </a:pPr>
            <a:r>
              <a:rPr lang="en-US" dirty="0">
                <a:latin typeface="Verdana" panose="020B0604030504040204" pitchFamily="34" charset="0"/>
                <a:ea typeface="Verdana" panose="020B0604030504040204" pitchFamily="34" charset="0"/>
              </a:rPr>
              <a:t>The HONOR of wearing the name.</a:t>
            </a:r>
          </a:p>
          <a:p>
            <a:pPr marL="0" indent="0" algn="ctr">
              <a:buNone/>
              <a:defRPr/>
            </a:pPr>
            <a:endParaRPr lang="en-US" sz="24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“So they went on their way from the presence of the Council, rejoicing that they had been considered </a:t>
            </a:r>
            <a:r>
              <a:rPr lang="en-US" sz="2800" b="1" i="1" dirty="0">
                <a:latin typeface="Verdana" panose="020B0604030504040204" pitchFamily="34" charset="0"/>
                <a:ea typeface="Verdana" panose="020B0604030504040204" pitchFamily="34" charset="0"/>
              </a:rPr>
              <a:t>worthy to suffer shame for His name</a:t>
            </a:r>
            <a:r>
              <a:rPr lang="en-US" sz="2800" i="1"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(Acts 5:41)</a:t>
            </a:r>
          </a:p>
          <a:p>
            <a:pPr marL="0" indent="0" algn="ctr">
              <a:buNone/>
              <a:defRPr/>
            </a:pPr>
            <a:endParaRPr lang="en-US" sz="2800" i="1" dirty="0">
              <a:latin typeface="Verdana" panose="020B0604030504040204" pitchFamily="34" charset="0"/>
              <a:ea typeface="Verdana" panose="020B0604030504040204" pitchFamily="34" charset="0"/>
            </a:endParaRPr>
          </a:p>
          <a:p>
            <a:pPr marL="0" indent="0" algn="ctr">
              <a:buNone/>
              <a:defRPr/>
            </a:pPr>
            <a:r>
              <a:rPr lang="en-US" sz="2800" i="1" dirty="0">
                <a:latin typeface="Verdana" panose="020B0604030504040204" pitchFamily="34" charset="0"/>
                <a:ea typeface="Verdana" panose="020B0604030504040204" pitchFamily="34" charset="0"/>
              </a:rPr>
              <a:t>“After they had stopped speaking, James answered, saying, ‘Brethren, listen to me. Simeon has related how God first concerned Himself about taking from among the Gentiles </a:t>
            </a:r>
            <a:r>
              <a:rPr lang="en-US" sz="2800" b="1" i="1" dirty="0">
                <a:latin typeface="Verdana" panose="020B0604030504040204" pitchFamily="34" charset="0"/>
                <a:ea typeface="Verdana" panose="020B0604030504040204" pitchFamily="34" charset="0"/>
              </a:rPr>
              <a:t>a people for His name</a:t>
            </a:r>
            <a:r>
              <a:rPr lang="en-US" sz="2800" i="1" dirty="0">
                <a:latin typeface="Verdana" panose="020B0604030504040204" pitchFamily="34" charset="0"/>
                <a:ea typeface="Verdana" panose="020B0604030504040204" pitchFamily="34" charset="0"/>
              </a:rPr>
              <a:t>.’” </a:t>
            </a:r>
            <a:r>
              <a:rPr lang="en-US" sz="2800" b="1" dirty="0">
                <a:solidFill>
                  <a:srgbClr val="FF0000"/>
                </a:solidFill>
                <a:latin typeface="Verdana" panose="020B0604030504040204" pitchFamily="34" charset="0"/>
                <a:ea typeface="Verdana" panose="020B0604030504040204" pitchFamily="34" charset="0"/>
              </a:rPr>
              <a:t>(Acts 15:13-14)</a:t>
            </a:r>
          </a:p>
        </p:txBody>
      </p:sp>
      <p:sp>
        <p:nvSpPr>
          <p:cNvPr id="7" name="Title 1">
            <a:extLst>
              <a:ext uri="{FF2B5EF4-FFF2-40B4-BE49-F238E27FC236}">
                <a16:creationId xmlns:a16="http://schemas.microsoft.com/office/drawing/2014/main" id="{F7450095-24B7-46D1-74F4-19AE124E373C}"/>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5965613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2776E-3F3E-F9DB-2944-A7D2F5F50C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F0F1B8-DD5A-629B-7D6A-BE9B9C9448A5}"/>
              </a:ext>
            </a:extLst>
          </p:cNvPr>
          <p:cNvSpPr>
            <a:spLocks noGrp="1"/>
          </p:cNvSpPr>
          <p:nvPr>
            <p:ph idx="1"/>
          </p:nvPr>
        </p:nvSpPr>
        <p:spPr>
          <a:xfrm>
            <a:off x="533400" y="805543"/>
            <a:ext cx="8077200" cy="5976257"/>
          </a:xfrm>
        </p:spPr>
        <p:txBody>
          <a:bodyPr/>
          <a:lstStyle/>
          <a:p>
            <a:pPr>
              <a:defRPr/>
            </a:pPr>
            <a:r>
              <a:rPr lang="en-US" dirty="0">
                <a:latin typeface="Verdana" panose="020B0604030504040204" pitchFamily="34" charset="0"/>
                <a:ea typeface="Verdana" panose="020B0604030504040204" pitchFamily="34" charset="0"/>
              </a:rPr>
              <a:t>We wear the name of His Son.</a:t>
            </a:r>
          </a:p>
          <a:p>
            <a:pPr marL="0" indent="0" algn="ctr">
              <a:buNone/>
              <a:defRPr/>
            </a:pPr>
            <a:r>
              <a:rPr lang="en-US" sz="2400" i="1" dirty="0">
                <a:latin typeface="Verdana" panose="020B0604030504040204" pitchFamily="34" charset="0"/>
                <a:ea typeface="Verdana" panose="020B0604030504040204" pitchFamily="34" charset="0"/>
              </a:rPr>
              <a:t> “I have been crucified with Christ; and it is no longer I who live, but Christ lives in me; and the life which I now live in the flesh </a:t>
            </a:r>
            <a:r>
              <a:rPr lang="en-US" sz="2400" b="1" i="1" dirty="0">
                <a:latin typeface="Verdana" panose="020B0604030504040204" pitchFamily="34" charset="0"/>
                <a:ea typeface="Verdana" panose="020B0604030504040204" pitchFamily="34" charset="0"/>
              </a:rPr>
              <a:t>I live by faith in the Son of God</a:t>
            </a:r>
            <a:r>
              <a:rPr lang="en-US" sz="2400" i="1" dirty="0">
                <a:latin typeface="Verdana" panose="020B0604030504040204" pitchFamily="34" charset="0"/>
                <a:ea typeface="Verdana" panose="020B0604030504040204" pitchFamily="34" charset="0"/>
              </a:rPr>
              <a:t>, who loved me and gave Himself up for me.” </a:t>
            </a:r>
            <a:r>
              <a:rPr lang="en-US" sz="2400" b="1" dirty="0">
                <a:solidFill>
                  <a:srgbClr val="FF0000"/>
                </a:solidFill>
                <a:latin typeface="Verdana" panose="020B0604030504040204" pitchFamily="34" charset="0"/>
                <a:ea typeface="Verdana" panose="020B0604030504040204" pitchFamily="34" charset="0"/>
              </a:rPr>
              <a:t>(Galatians 2:20)</a:t>
            </a:r>
            <a:endParaRPr lang="en-US" sz="2400" b="1" i="1" dirty="0">
              <a:solidFill>
                <a:srgbClr val="FF0000"/>
              </a:solidFill>
              <a:latin typeface="Verdana" panose="020B0604030504040204" pitchFamily="34" charset="0"/>
              <a:ea typeface="Verdana" panose="020B0604030504040204" pitchFamily="34" charset="0"/>
            </a:endParaRPr>
          </a:p>
          <a:p>
            <a:pPr marL="457200" lvl="1" indent="0" algn="ctr">
              <a:buNone/>
              <a:defRPr/>
            </a:pPr>
            <a:endParaRPr lang="en-US" sz="8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 and that which was a trial to you in my bodily condition you did not despise or loathe, but you received me as an angel of God, </a:t>
            </a:r>
            <a:r>
              <a:rPr lang="en-US" sz="2400" b="1" i="1" dirty="0">
                <a:latin typeface="Verdana" panose="020B0604030504040204" pitchFamily="34" charset="0"/>
                <a:ea typeface="Verdana" panose="020B0604030504040204" pitchFamily="34" charset="0"/>
              </a:rPr>
              <a:t>as Christ Jesus </a:t>
            </a:r>
            <a:r>
              <a:rPr lang="en-US" sz="2400" i="1" dirty="0">
                <a:latin typeface="Verdana" panose="020B0604030504040204" pitchFamily="34" charset="0"/>
                <a:ea typeface="Verdana" panose="020B0604030504040204" pitchFamily="34" charset="0"/>
              </a:rPr>
              <a:t>Himself.”</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(Galatians 4:14)</a:t>
            </a:r>
            <a:r>
              <a:rPr lang="en-US" sz="2400" b="1" i="1" dirty="0">
                <a:solidFill>
                  <a:srgbClr val="FF0000"/>
                </a:solidFill>
                <a:latin typeface="Verdana" panose="020B0604030504040204" pitchFamily="34" charset="0"/>
                <a:ea typeface="Verdana" panose="020B0604030504040204" pitchFamily="34" charset="0"/>
              </a:rPr>
              <a:t> </a:t>
            </a:r>
          </a:p>
          <a:p>
            <a:pPr marL="457200" lvl="1" indent="0" algn="ctr">
              <a:buNone/>
              <a:defRPr/>
            </a:pPr>
            <a:endParaRPr lang="en-US" sz="8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“But may it never be that I would boast, except in </a:t>
            </a:r>
            <a:r>
              <a:rPr lang="en-US" sz="2400" b="1" i="1" dirty="0">
                <a:latin typeface="Verdana" panose="020B0604030504040204" pitchFamily="34" charset="0"/>
                <a:ea typeface="Verdana" panose="020B0604030504040204" pitchFamily="34" charset="0"/>
              </a:rPr>
              <a:t>the cross of our Lord Jesus Christ</a:t>
            </a:r>
            <a:r>
              <a:rPr lang="en-US" sz="2400" i="1" dirty="0">
                <a:latin typeface="Verdana" panose="020B0604030504040204" pitchFamily="34" charset="0"/>
                <a:ea typeface="Verdana" panose="020B0604030504040204" pitchFamily="34" charset="0"/>
              </a:rPr>
              <a:t>, through which the world has been crucified to me, and I to the world.”</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(Galatians 6:14)</a:t>
            </a:r>
            <a:r>
              <a:rPr lang="en-US" sz="2400" b="1" i="1" dirty="0">
                <a:solidFill>
                  <a:srgbClr val="FF0000"/>
                </a:solidFill>
                <a:latin typeface="Verdana" panose="020B0604030504040204" pitchFamily="34" charset="0"/>
                <a:ea typeface="Verdana" panose="020B0604030504040204" pitchFamily="34" charset="0"/>
              </a:rPr>
              <a:t> </a:t>
            </a:r>
          </a:p>
        </p:txBody>
      </p:sp>
      <p:sp>
        <p:nvSpPr>
          <p:cNvPr id="7" name="Title 1">
            <a:extLst>
              <a:ext uri="{FF2B5EF4-FFF2-40B4-BE49-F238E27FC236}">
                <a16:creationId xmlns:a16="http://schemas.microsoft.com/office/drawing/2014/main" id="{989ED5CB-49E2-D019-C9DC-91A56AF18D28}"/>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71350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E8A63-6161-7F29-68BD-C692BAEA66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DB579F-4195-4B0C-2F9F-5A8F388ED9A4}"/>
              </a:ext>
            </a:extLst>
          </p:cNvPr>
          <p:cNvSpPr>
            <a:spLocks noGrp="1"/>
          </p:cNvSpPr>
          <p:nvPr>
            <p:ph idx="1"/>
          </p:nvPr>
        </p:nvSpPr>
        <p:spPr>
          <a:xfrm>
            <a:off x="457200" y="914400"/>
            <a:ext cx="8229600" cy="5867400"/>
          </a:xfrm>
        </p:spPr>
        <p:txBody>
          <a:bodyPr/>
          <a:lstStyle/>
          <a:p>
            <a:pPr>
              <a:defRPr/>
            </a:pPr>
            <a:r>
              <a:rPr lang="en-US" dirty="0">
                <a:latin typeface="Verdana" panose="020B0604030504040204" pitchFamily="34" charset="0"/>
                <a:ea typeface="Verdana" panose="020B0604030504040204" pitchFamily="34" charset="0"/>
              </a:rPr>
              <a:t>The REWARD of wearing the name. </a:t>
            </a:r>
          </a:p>
          <a:p>
            <a:pPr marL="0" indent="0" algn="ctr">
              <a:buNone/>
              <a:defRPr/>
            </a:pPr>
            <a:endParaRPr lang="en-US" sz="8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“But seek first His kingdom and His righteousness, and </a:t>
            </a:r>
            <a:r>
              <a:rPr lang="en-US" sz="2400" b="1" i="1" dirty="0">
                <a:latin typeface="Verdana" panose="020B0604030504040204" pitchFamily="34" charset="0"/>
                <a:ea typeface="Verdana" panose="020B0604030504040204" pitchFamily="34" charset="0"/>
              </a:rPr>
              <a:t>all these things </a:t>
            </a:r>
            <a:r>
              <a:rPr lang="en-US" sz="2400" i="1" dirty="0">
                <a:latin typeface="Verdana" panose="020B0604030504040204" pitchFamily="34" charset="0"/>
                <a:ea typeface="Verdana" panose="020B0604030504040204" pitchFamily="34" charset="0"/>
              </a:rPr>
              <a:t>will be added to you.” </a:t>
            </a:r>
            <a:r>
              <a:rPr lang="en-US" sz="2400" b="1" dirty="0">
                <a:solidFill>
                  <a:srgbClr val="FF0000"/>
                </a:solidFill>
                <a:latin typeface="Verdana" panose="020B0604030504040204" pitchFamily="34" charset="0"/>
                <a:ea typeface="Verdana" panose="020B0604030504040204" pitchFamily="34" charset="0"/>
              </a:rPr>
              <a:t>(Matthew 6:33)</a:t>
            </a:r>
          </a:p>
          <a:p>
            <a:pPr marL="0" indent="0" algn="ctr">
              <a:buNone/>
              <a:defRPr/>
            </a:pPr>
            <a:endParaRPr lang="en-US" sz="1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“If you then, being evil, know how to give good gifts to your children, how much more will your Father who is in heaven give what is good to those who ask Him!” </a:t>
            </a:r>
            <a:r>
              <a:rPr lang="en-US" sz="2400" b="1" dirty="0">
                <a:solidFill>
                  <a:srgbClr val="FF0000"/>
                </a:solidFill>
                <a:latin typeface="Verdana" panose="020B0604030504040204" pitchFamily="34" charset="0"/>
                <a:ea typeface="Verdana" panose="020B0604030504040204" pitchFamily="34" charset="0"/>
              </a:rPr>
              <a:t>(Matthew 7:11)</a:t>
            </a:r>
          </a:p>
          <a:p>
            <a:pPr marL="0" indent="0" algn="ctr">
              <a:buNone/>
              <a:defRPr/>
            </a:pPr>
            <a:endParaRPr lang="en-US" sz="1400" i="1" dirty="0">
              <a:latin typeface="Verdana" panose="020B0604030504040204" pitchFamily="34" charset="0"/>
              <a:ea typeface="Verdana" panose="020B0604030504040204" pitchFamily="34" charset="0"/>
            </a:endParaRPr>
          </a:p>
          <a:p>
            <a:pPr marL="0" indent="0" algn="ctr">
              <a:buNone/>
              <a:defRPr/>
            </a:pPr>
            <a:r>
              <a:rPr lang="en-US" sz="2400" i="1" dirty="0">
                <a:latin typeface="Verdana" panose="020B0604030504040204" pitchFamily="34" charset="0"/>
                <a:ea typeface="Verdana" panose="020B0604030504040204" pitchFamily="34" charset="0"/>
              </a:rPr>
              <a:t>“Every good thing given and every perfect gift is from above, coming down from the Father of lights, with whom there is no variation or shifting shadow.” </a:t>
            </a:r>
            <a:r>
              <a:rPr lang="en-US" sz="2400" b="1" dirty="0">
                <a:solidFill>
                  <a:srgbClr val="FF0000"/>
                </a:solidFill>
                <a:latin typeface="Verdana" panose="020B0604030504040204" pitchFamily="34" charset="0"/>
                <a:ea typeface="Verdana" panose="020B0604030504040204" pitchFamily="34" charset="0"/>
              </a:rPr>
              <a:t>(James 1:17)</a:t>
            </a:r>
          </a:p>
        </p:txBody>
      </p:sp>
      <p:sp>
        <p:nvSpPr>
          <p:cNvPr id="7" name="Title 1">
            <a:extLst>
              <a:ext uri="{FF2B5EF4-FFF2-40B4-BE49-F238E27FC236}">
                <a16:creationId xmlns:a16="http://schemas.microsoft.com/office/drawing/2014/main" id="{2ADBC6FA-A446-2E61-4CCA-4C5DB7116A31}"/>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8465710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6AE71-0F58-4BC9-057F-2AD69964D7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899A98-7E0A-6DF1-1634-BAF93417669D}"/>
              </a:ext>
            </a:extLst>
          </p:cNvPr>
          <p:cNvSpPr>
            <a:spLocks noGrp="1"/>
          </p:cNvSpPr>
          <p:nvPr>
            <p:ph idx="1"/>
          </p:nvPr>
        </p:nvSpPr>
        <p:spPr>
          <a:xfrm>
            <a:off x="457200" y="914400"/>
            <a:ext cx="8229600" cy="5638800"/>
          </a:xfrm>
        </p:spPr>
        <p:txBody>
          <a:bodyPr/>
          <a:lstStyle/>
          <a:p>
            <a:pPr>
              <a:defRPr/>
            </a:pPr>
            <a:r>
              <a:rPr lang="en-US" dirty="0">
                <a:latin typeface="Verdana" panose="020B0604030504040204" pitchFamily="34" charset="0"/>
                <a:ea typeface="Verdana" panose="020B0604030504040204" pitchFamily="34" charset="0"/>
              </a:rPr>
              <a:t>The REWARD of wearing the name. </a:t>
            </a:r>
          </a:p>
          <a:p>
            <a:pPr lvl="1">
              <a:defRPr/>
            </a:pPr>
            <a:r>
              <a:rPr lang="en-US" dirty="0">
                <a:latin typeface="Verdana" panose="020B0604030504040204" pitchFamily="34" charset="0"/>
                <a:ea typeface="Verdana" panose="020B0604030504040204" pitchFamily="34" charset="0"/>
              </a:rPr>
              <a:t>Spiritual blessings.</a:t>
            </a:r>
          </a:p>
          <a:p>
            <a:pPr marL="457200" lvl="1" indent="0" algn="ctr">
              <a:buNone/>
              <a:defRPr/>
            </a:pPr>
            <a:endParaRPr lang="en-US" sz="8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“Blessed be the God and Father of our Lord Jesus Christ, who has blessed us with </a:t>
            </a:r>
            <a:r>
              <a:rPr lang="en-US" sz="2400" b="1" i="1" dirty="0">
                <a:latin typeface="Verdana" panose="020B0604030504040204" pitchFamily="34" charset="0"/>
                <a:ea typeface="Verdana" panose="020B0604030504040204" pitchFamily="34" charset="0"/>
              </a:rPr>
              <a:t>every spiritual blessing</a:t>
            </a:r>
            <a:r>
              <a:rPr lang="en-US" sz="2400" i="1" dirty="0">
                <a:latin typeface="Verdana" panose="020B0604030504040204" pitchFamily="34" charset="0"/>
                <a:ea typeface="Verdana" panose="020B0604030504040204" pitchFamily="34" charset="0"/>
              </a:rPr>
              <a:t> in the heavenly places </a:t>
            </a:r>
            <a:r>
              <a:rPr lang="en-US" sz="2400" b="1" i="1" dirty="0">
                <a:latin typeface="Verdana" panose="020B0604030504040204" pitchFamily="34" charset="0"/>
                <a:ea typeface="Verdana" panose="020B0604030504040204" pitchFamily="34" charset="0"/>
              </a:rPr>
              <a:t>in Christ </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(Ephesians 1:3)</a:t>
            </a:r>
          </a:p>
          <a:p>
            <a:pPr marL="457200" lvl="1" indent="0" algn="ctr">
              <a:buNone/>
              <a:defRPr/>
            </a:pPr>
            <a:endParaRPr lang="en-US" sz="8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“We know that God does not hear sinners; but if anyone is God-fearing and does His will, </a:t>
            </a:r>
            <a:r>
              <a:rPr lang="en-US" sz="2400" b="1" i="1" dirty="0">
                <a:latin typeface="Verdana" panose="020B0604030504040204" pitchFamily="34" charset="0"/>
                <a:ea typeface="Verdana" panose="020B0604030504040204" pitchFamily="34" charset="0"/>
              </a:rPr>
              <a:t>He hears him</a:t>
            </a:r>
            <a:r>
              <a:rPr lang="en-US" sz="2400" i="1"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(John 9:31) (cf. Proverbs 28:9)</a:t>
            </a:r>
          </a:p>
          <a:p>
            <a:pPr marL="457200" lvl="1" indent="0" algn="ctr">
              <a:buNone/>
              <a:defRPr/>
            </a:pPr>
            <a:endParaRPr lang="en-US" sz="800" i="1" dirty="0">
              <a:latin typeface="Verdana" panose="020B0604030504040204" pitchFamily="34" charset="0"/>
              <a:ea typeface="Verdana" panose="020B0604030504040204" pitchFamily="34" charset="0"/>
            </a:endParaRPr>
          </a:p>
          <a:p>
            <a:pPr marL="457200" lvl="1" indent="0" algn="ctr">
              <a:buNone/>
              <a:defRPr/>
            </a:pPr>
            <a:r>
              <a:rPr lang="en-US" sz="2400" i="1" dirty="0">
                <a:latin typeface="Verdana" panose="020B0604030504040204" pitchFamily="34" charset="0"/>
                <a:ea typeface="Verdana" panose="020B0604030504040204" pitchFamily="34" charset="0"/>
              </a:rPr>
              <a:t>“</a:t>
            </a:r>
            <a:r>
              <a:rPr lang="en-US" sz="2400" b="1" i="1" dirty="0">
                <a:latin typeface="Verdana" panose="020B0604030504040204" pitchFamily="34" charset="0"/>
                <a:ea typeface="Verdana" panose="020B0604030504040204" pitchFamily="34" charset="0"/>
              </a:rPr>
              <a:t>Ask</a:t>
            </a:r>
            <a:r>
              <a:rPr lang="en-US" sz="2400" i="1" dirty="0">
                <a:latin typeface="Verdana" panose="020B0604030504040204" pitchFamily="34" charset="0"/>
                <a:ea typeface="Verdana" panose="020B0604030504040204" pitchFamily="34" charset="0"/>
              </a:rPr>
              <a:t>, and it will be given to you; </a:t>
            </a:r>
            <a:r>
              <a:rPr lang="en-US" sz="2400" b="1" i="1" dirty="0">
                <a:latin typeface="Verdana" panose="020B0604030504040204" pitchFamily="34" charset="0"/>
                <a:ea typeface="Verdana" panose="020B0604030504040204" pitchFamily="34" charset="0"/>
              </a:rPr>
              <a:t>seek</a:t>
            </a:r>
            <a:r>
              <a:rPr lang="en-US" sz="2400" i="1" dirty="0">
                <a:latin typeface="Verdana" panose="020B0604030504040204" pitchFamily="34" charset="0"/>
                <a:ea typeface="Verdana" panose="020B0604030504040204" pitchFamily="34" charset="0"/>
              </a:rPr>
              <a:t>, and you will find; </a:t>
            </a:r>
            <a:r>
              <a:rPr lang="en-US" sz="2400" b="1" i="1" dirty="0">
                <a:latin typeface="Verdana" panose="020B0604030504040204" pitchFamily="34" charset="0"/>
                <a:ea typeface="Verdana" panose="020B0604030504040204" pitchFamily="34" charset="0"/>
              </a:rPr>
              <a:t>knock</a:t>
            </a:r>
            <a:r>
              <a:rPr lang="en-US" sz="2400" i="1" dirty="0">
                <a:latin typeface="Verdana" panose="020B0604030504040204" pitchFamily="34" charset="0"/>
                <a:ea typeface="Verdana" panose="020B0604030504040204" pitchFamily="34" charset="0"/>
              </a:rPr>
              <a:t>, and it will be opened to you.” </a:t>
            </a:r>
            <a:r>
              <a:rPr lang="en-US" sz="2400" b="1" dirty="0">
                <a:solidFill>
                  <a:srgbClr val="FF0000"/>
                </a:solidFill>
                <a:latin typeface="Verdana" panose="020B0604030504040204" pitchFamily="34" charset="0"/>
                <a:ea typeface="Verdana" panose="020B0604030504040204" pitchFamily="34" charset="0"/>
              </a:rPr>
              <a:t>(Matthew 7:7)</a:t>
            </a:r>
          </a:p>
        </p:txBody>
      </p:sp>
      <p:sp>
        <p:nvSpPr>
          <p:cNvPr id="7" name="Title 1">
            <a:extLst>
              <a:ext uri="{FF2B5EF4-FFF2-40B4-BE49-F238E27FC236}">
                <a16:creationId xmlns:a16="http://schemas.microsoft.com/office/drawing/2014/main" id="{9648AD58-1F74-1313-D9D9-3A0B0E626B0B}"/>
              </a:ext>
            </a:extLst>
          </p:cNvPr>
          <p:cNvSpPr txBox="1">
            <a:spLocks/>
          </p:cNvSpPr>
          <p:nvPr/>
        </p:nvSpPr>
        <p:spPr bwMode="auto">
          <a:xfrm>
            <a:off x="723900" y="152400"/>
            <a:ext cx="7696200" cy="6531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a:latin typeface="Verdana" panose="020B0604030504040204" pitchFamily="34" charset="0"/>
                <a:ea typeface="Verdana" panose="020B0604030504040204" pitchFamily="34" charset="0"/>
              </a:rPr>
              <a:t>Wearing The Name “Christian”</a:t>
            </a:r>
            <a:endParaRPr lang="en-US" sz="3600" b="0" kern="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8982553"/>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A462C-A09B-B22E-9E7E-D2E02A6560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DCE2FA-65C9-08CE-F538-5B7BBF072615}"/>
              </a:ext>
            </a:extLst>
          </p:cNvPr>
          <p:cNvSpPr>
            <a:spLocks noGrp="1"/>
          </p:cNvSpPr>
          <p:nvPr>
            <p:ph idx="1"/>
          </p:nvPr>
        </p:nvSpPr>
        <p:spPr>
          <a:xfrm>
            <a:off x="0" y="685800"/>
            <a:ext cx="9067800" cy="6172200"/>
          </a:xfrm>
        </p:spPr>
        <p:txBody>
          <a:bodyPr/>
          <a:lstStyle/>
          <a:p>
            <a:pPr>
              <a:defRPr/>
            </a:pPr>
            <a:r>
              <a:rPr lang="en-US" dirty="0">
                <a:latin typeface="Verdana" panose="020B0604030504040204" pitchFamily="34" charset="0"/>
                <a:ea typeface="Verdana" panose="020B0604030504040204" pitchFamily="34" charset="0"/>
              </a:rPr>
              <a:t>The REWARD of wearing the name.</a:t>
            </a:r>
          </a:p>
          <a:p>
            <a:pPr lvl="1">
              <a:defRPr/>
            </a:pPr>
            <a:r>
              <a:rPr lang="en-US" u="sng" dirty="0">
                <a:latin typeface="Verdana" panose="020B0604030504040204" pitchFamily="34" charset="0"/>
                <a:ea typeface="Verdana" panose="020B0604030504040204" pitchFamily="34" charset="0"/>
              </a:rPr>
              <a:t>Blessings In Christ</a:t>
            </a:r>
          </a:p>
          <a:p>
            <a:pPr lvl="1">
              <a:defRPr/>
            </a:pPr>
            <a:endParaRPr lang="en-US" sz="800" dirty="0">
              <a:latin typeface="Verdana" panose="020B0604030504040204" pitchFamily="34" charset="0"/>
              <a:ea typeface="Verdana" panose="020B0604030504040204" pitchFamily="34" charset="0"/>
            </a:endParaRPr>
          </a:p>
          <a:p>
            <a:pPr lvl="1">
              <a:defRPr/>
            </a:pPr>
            <a:r>
              <a:rPr lang="en-US" dirty="0">
                <a:latin typeface="Verdana" panose="020B0604030504040204" pitchFamily="34" charset="0"/>
                <a:ea typeface="Verdana" panose="020B0604030504040204" pitchFamily="34" charset="0"/>
              </a:rPr>
              <a:t>Blessed are the dead in Christ</a:t>
            </a:r>
          </a:p>
          <a:p>
            <a:pPr marL="914400" lvl="2" indent="0" algn="ctr" fontAlgn="auto">
              <a:spcBef>
                <a:spcPts val="0"/>
              </a:spcBef>
              <a:spcAft>
                <a:spcPts val="0"/>
              </a:spcAft>
              <a:buNone/>
              <a:defRPr/>
            </a:pPr>
            <a:r>
              <a:rPr lang="en-US" i="1" dirty="0">
                <a:latin typeface="Verdana" panose="020B0604030504040204" pitchFamily="34" charset="0"/>
                <a:ea typeface="Verdana" panose="020B0604030504040204" pitchFamily="34" charset="0"/>
              </a:rPr>
              <a:t>“And I heard a voice from heaven, saying, ‘Write, “Blessed are the dead who die in the Lord from now on!”’ ‘Yes,’ says the Spirit, ‘so that they may rest from their labors, for their deeds follow with them.’” </a:t>
            </a:r>
            <a:r>
              <a:rPr lang="en-US" b="1" dirty="0">
                <a:solidFill>
                  <a:srgbClr val="FF0000"/>
                </a:solidFill>
                <a:latin typeface="Verdana" panose="020B0604030504040204" pitchFamily="34" charset="0"/>
                <a:ea typeface="Verdana" panose="020B0604030504040204" pitchFamily="34" charset="0"/>
              </a:rPr>
              <a:t>(Revelation 14:13)</a:t>
            </a:r>
          </a:p>
          <a:p>
            <a:pPr lvl="1" fontAlgn="auto">
              <a:spcBef>
                <a:spcPts val="0"/>
              </a:spcBef>
              <a:spcAft>
                <a:spcPts val="0"/>
              </a:spcAft>
              <a:defRPr/>
            </a:pPr>
            <a:endParaRPr lang="en-US" sz="2400" dirty="0">
              <a:latin typeface="Verdana" panose="020B0604030504040204" pitchFamily="34" charset="0"/>
              <a:ea typeface="Verdana" panose="020B0604030504040204" pitchFamily="34" charset="0"/>
            </a:endParaRPr>
          </a:p>
          <a:p>
            <a:pPr lvl="1" fontAlgn="auto">
              <a:spcBef>
                <a:spcPts val="0"/>
              </a:spcBef>
              <a:spcAft>
                <a:spcPts val="0"/>
              </a:spcAft>
              <a:defRPr/>
            </a:pPr>
            <a:r>
              <a:rPr lang="en-US" dirty="0">
                <a:latin typeface="Verdana" panose="020B0604030504040204" pitchFamily="34" charset="0"/>
                <a:ea typeface="Verdana" panose="020B0604030504040204" pitchFamily="34" charset="0"/>
              </a:rPr>
              <a:t>Redemption/Forgiveness.</a:t>
            </a:r>
          </a:p>
          <a:p>
            <a:pPr marL="457200" lvl="1" indent="0" algn="ctr" fontAlgn="auto">
              <a:spcBef>
                <a:spcPts val="0"/>
              </a:spcBef>
              <a:spcAft>
                <a:spcPts val="0"/>
              </a:spcAft>
              <a:buNone/>
              <a:defRPr/>
            </a:pPr>
            <a:r>
              <a:rPr lang="en-US" sz="2400" i="1" dirty="0">
                <a:latin typeface="Verdana" panose="020B0604030504040204" pitchFamily="34" charset="0"/>
                <a:ea typeface="Verdana" panose="020B0604030504040204" pitchFamily="34" charset="0"/>
              </a:rPr>
              <a:t>“In Him we have redemption through His blood, the forgiveness of our trespasses, according to the riches of His grace.”</a:t>
            </a:r>
            <a:r>
              <a:rPr lang="en-US" sz="2400" dirty="0">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a:t>
            </a:r>
            <a:r>
              <a:rPr lang="en-US" sz="2400" b="1" dirty="0">
                <a:solidFill>
                  <a:srgbClr val="FF00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Ephesians 1:7)</a:t>
            </a:r>
          </a:p>
          <a:p>
            <a:pPr lvl="1">
              <a:defRPr/>
            </a:pPr>
            <a:endParaRPr lang="en-US" dirty="0">
              <a:latin typeface="Verdana" panose="020B0604030504040204" pitchFamily="34" charset="0"/>
              <a:ea typeface="Verdana" panose="020B0604030504040204" pitchFamily="34" charset="0"/>
            </a:endParaRPr>
          </a:p>
        </p:txBody>
      </p:sp>
      <p:sp>
        <p:nvSpPr>
          <p:cNvPr id="7" name="Title 1">
            <a:extLst>
              <a:ext uri="{FF2B5EF4-FFF2-40B4-BE49-F238E27FC236}">
                <a16:creationId xmlns:a16="http://schemas.microsoft.com/office/drawing/2014/main" id="{4C463629-3F83-D268-21FF-69BCB17B0DDC}"/>
              </a:ext>
            </a:extLst>
          </p:cNvPr>
          <p:cNvSpPr txBox="1">
            <a:spLocks/>
          </p:cNvSpPr>
          <p:nvPr/>
        </p:nvSpPr>
        <p:spPr bwMode="auto">
          <a:xfrm>
            <a:off x="723900" y="152401"/>
            <a:ext cx="76962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a:t>
            </a:r>
          </a:p>
        </p:txBody>
      </p:sp>
    </p:spTree>
    <p:extLst>
      <p:ext uri="{BB962C8B-B14F-4D97-AF65-F5344CB8AC3E}">
        <p14:creationId xmlns:p14="http://schemas.microsoft.com/office/powerpoint/2010/main" val="392633079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71A9D-E66F-FABB-DC4D-9CED6D4375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136BF-E3E2-3D61-EC40-9E2CC4676FAF}"/>
              </a:ext>
            </a:extLst>
          </p:cNvPr>
          <p:cNvSpPr>
            <a:spLocks noGrp="1"/>
          </p:cNvSpPr>
          <p:nvPr>
            <p:ph idx="1"/>
          </p:nvPr>
        </p:nvSpPr>
        <p:spPr>
          <a:xfrm>
            <a:off x="76200" y="685800"/>
            <a:ext cx="8991600" cy="6172199"/>
          </a:xfrm>
        </p:spPr>
        <p:txBody>
          <a:bodyPr/>
          <a:lstStyle/>
          <a:p>
            <a:pPr>
              <a:defRPr/>
            </a:pPr>
            <a:r>
              <a:rPr lang="en-US" dirty="0">
                <a:latin typeface="Verdana" panose="020B0604030504040204" pitchFamily="34" charset="0"/>
                <a:ea typeface="Verdana" panose="020B0604030504040204" pitchFamily="34" charset="0"/>
              </a:rPr>
              <a:t>The REWARD of wearing the name.</a:t>
            </a:r>
          </a:p>
          <a:p>
            <a:pPr lvl="1">
              <a:defRPr/>
            </a:pPr>
            <a:r>
              <a:rPr lang="en-US" u="sng" dirty="0">
                <a:latin typeface="Verdana" panose="020B0604030504040204" pitchFamily="34" charset="0"/>
                <a:ea typeface="Verdana" panose="020B0604030504040204" pitchFamily="34" charset="0"/>
              </a:rPr>
              <a:t>Blessings In Christ</a:t>
            </a:r>
          </a:p>
          <a:p>
            <a:pPr lvl="1" fontAlgn="auto">
              <a:spcBef>
                <a:spcPts val="0"/>
              </a:spcBef>
              <a:spcAft>
                <a:spcPts val="0"/>
              </a:spcAft>
              <a:defRPr/>
            </a:pPr>
            <a:endParaRPr lang="en-US" sz="800" dirty="0">
              <a:latin typeface="Verdana" panose="020B0604030504040204" pitchFamily="34" charset="0"/>
              <a:ea typeface="Verdana" panose="020B0604030504040204" pitchFamily="34" charset="0"/>
            </a:endParaRPr>
          </a:p>
          <a:p>
            <a:pPr lvl="1">
              <a:defRPr/>
            </a:pPr>
            <a:r>
              <a:rPr lang="en-US" sz="2600" dirty="0">
                <a:latin typeface="Verdana" panose="020B0604030504040204" pitchFamily="34" charset="0"/>
                <a:ea typeface="Verdana" panose="020B0604030504040204" pitchFamily="34" charset="0"/>
              </a:rPr>
              <a:t>Eternal Life.</a:t>
            </a:r>
          </a:p>
          <a:p>
            <a:pPr marL="914400" lvl="2" indent="0" algn="ctr" fontAlgn="auto">
              <a:spcBef>
                <a:spcPts val="0"/>
              </a:spcBef>
              <a:spcAft>
                <a:spcPts val="0"/>
              </a:spcAft>
              <a:buNone/>
              <a:defRPr/>
            </a:pPr>
            <a:r>
              <a:rPr lang="en-US" sz="2300" i="1" dirty="0">
                <a:latin typeface="Verdana" panose="020B0604030504040204" pitchFamily="34" charset="0"/>
                <a:ea typeface="Verdana" panose="020B0604030504040204" pitchFamily="34" charset="0"/>
              </a:rPr>
              <a:t>“And the testimony is this, that God has given us eternal life, and this life is in His Son.” </a:t>
            </a:r>
            <a:br>
              <a:rPr lang="en-US" sz="2300" i="1" dirty="0">
                <a:latin typeface="Verdana" panose="020B0604030504040204" pitchFamily="34" charset="0"/>
                <a:ea typeface="Verdana" panose="020B0604030504040204" pitchFamily="34" charset="0"/>
              </a:rPr>
            </a:br>
            <a:r>
              <a:rPr lang="en-US" sz="2300" b="1" dirty="0">
                <a:solidFill>
                  <a:srgbClr val="FF0000"/>
                </a:solidFill>
                <a:latin typeface="Verdana" panose="020B0604030504040204" pitchFamily="34" charset="0"/>
                <a:ea typeface="Verdana" panose="020B0604030504040204" pitchFamily="34" charset="0"/>
              </a:rPr>
              <a:t>(1 John 5:11)</a:t>
            </a:r>
          </a:p>
          <a:p>
            <a:pPr lvl="1" fontAlgn="auto">
              <a:spcBef>
                <a:spcPts val="0"/>
              </a:spcBef>
              <a:spcAft>
                <a:spcPts val="0"/>
              </a:spcAft>
              <a:defRPr/>
            </a:pPr>
            <a:r>
              <a:rPr lang="en-US" sz="2600" dirty="0">
                <a:latin typeface="Verdana" panose="020B0604030504040204" pitchFamily="34" charset="0"/>
                <a:ea typeface="Verdana" panose="020B0604030504040204" pitchFamily="34" charset="0"/>
              </a:rPr>
              <a:t>Salvation</a:t>
            </a:r>
            <a:r>
              <a:rPr lang="en-US" sz="2400" dirty="0">
                <a:latin typeface="Verdana" panose="020B0604030504040204" pitchFamily="34" charset="0"/>
                <a:ea typeface="Verdana" panose="020B0604030504040204" pitchFamily="34" charset="0"/>
              </a:rPr>
              <a:t>.</a:t>
            </a:r>
          </a:p>
          <a:p>
            <a:pPr marL="457200" lvl="1" indent="0" algn="ctr" fontAlgn="auto">
              <a:spcBef>
                <a:spcPts val="0"/>
              </a:spcBef>
              <a:spcAft>
                <a:spcPts val="0"/>
              </a:spcAft>
              <a:buNone/>
              <a:defRPr/>
            </a:pPr>
            <a:r>
              <a:rPr lang="en-US" sz="2400" i="1" dirty="0">
                <a:latin typeface="Verdana" panose="020B0604030504040204" pitchFamily="34" charset="0"/>
                <a:ea typeface="Verdana" panose="020B0604030504040204" pitchFamily="34" charset="0"/>
              </a:rPr>
              <a:t>“For this reason I endure all things for the sake of those who are chosen, so that they also may obtain the salvation which is in Christ Jesus and with it eternal glory.” </a:t>
            </a:r>
            <a:r>
              <a:rPr lang="en-US" sz="2400" b="1" dirty="0">
                <a:solidFill>
                  <a:srgbClr val="FF0000"/>
                </a:solidFill>
                <a:latin typeface="Verdana" panose="020B0604030504040204" pitchFamily="34" charset="0"/>
                <a:ea typeface="Verdana" panose="020B0604030504040204" pitchFamily="34" charset="0"/>
              </a:rPr>
              <a:t>(2 Timothy 2:10)</a:t>
            </a:r>
          </a:p>
          <a:p>
            <a:pPr lvl="1" fontAlgn="auto">
              <a:spcBef>
                <a:spcPts val="0"/>
              </a:spcBef>
              <a:spcAft>
                <a:spcPts val="0"/>
              </a:spcAft>
              <a:defRPr/>
            </a:pPr>
            <a:endParaRPr lang="en-US" sz="2300" dirty="0">
              <a:latin typeface="Verdana" panose="020B0604030504040204" pitchFamily="34" charset="0"/>
              <a:ea typeface="Verdana" panose="020B0604030504040204" pitchFamily="34" charset="0"/>
            </a:endParaRPr>
          </a:p>
          <a:p>
            <a:pPr lvl="1" fontAlgn="auto">
              <a:spcBef>
                <a:spcPts val="0"/>
              </a:spcBef>
              <a:spcAft>
                <a:spcPts val="0"/>
              </a:spcAft>
              <a:defRPr/>
            </a:pPr>
            <a:r>
              <a:rPr lang="en-US" sz="2600" dirty="0">
                <a:latin typeface="Verdana" panose="020B0604030504040204" pitchFamily="34" charset="0"/>
                <a:ea typeface="Verdana" panose="020B0604030504040204" pitchFamily="34" charset="0"/>
              </a:rPr>
              <a:t>No Condemnation.</a:t>
            </a:r>
          </a:p>
          <a:p>
            <a:pPr marL="457200" lvl="1" indent="0" fontAlgn="auto">
              <a:spcBef>
                <a:spcPts val="0"/>
              </a:spcBef>
              <a:spcAft>
                <a:spcPts val="0"/>
              </a:spcAft>
              <a:buNone/>
              <a:defRPr/>
            </a:pPr>
            <a:r>
              <a:rPr lang="en-US" sz="2400" i="1" dirty="0">
                <a:latin typeface="Verdana" panose="020B0604030504040204" pitchFamily="34" charset="0"/>
                <a:ea typeface="Verdana" panose="020B0604030504040204" pitchFamily="34" charset="0"/>
              </a:rPr>
              <a:t>“Therefore there is now no condemnation for those who are in Christ Jesus.” </a:t>
            </a:r>
            <a:r>
              <a:rPr lang="en-US" sz="2400" b="1" dirty="0">
                <a:solidFill>
                  <a:srgbClr val="FF0000"/>
                </a:solidFill>
                <a:latin typeface="Verdana" panose="020B0604030504040204" pitchFamily="34" charset="0"/>
                <a:ea typeface="Verdana" panose="020B0604030504040204" pitchFamily="34" charset="0"/>
              </a:rPr>
              <a:t>(Romans 8:1)</a:t>
            </a:r>
          </a:p>
          <a:p>
            <a:pPr lvl="1">
              <a:defRPr/>
            </a:pPr>
            <a:endParaRPr lang="en-US" dirty="0">
              <a:latin typeface="Verdana" panose="020B0604030504040204" pitchFamily="34" charset="0"/>
              <a:ea typeface="Verdana" panose="020B0604030504040204" pitchFamily="34" charset="0"/>
            </a:endParaRPr>
          </a:p>
        </p:txBody>
      </p:sp>
      <p:sp>
        <p:nvSpPr>
          <p:cNvPr id="7" name="Title 1">
            <a:extLst>
              <a:ext uri="{FF2B5EF4-FFF2-40B4-BE49-F238E27FC236}">
                <a16:creationId xmlns:a16="http://schemas.microsoft.com/office/drawing/2014/main" id="{9B3D95B4-A556-D4A2-5812-B985C2373F52}"/>
              </a:ext>
            </a:extLst>
          </p:cNvPr>
          <p:cNvSpPr txBox="1">
            <a:spLocks/>
          </p:cNvSpPr>
          <p:nvPr/>
        </p:nvSpPr>
        <p:spPr bwMode="auto">
          <a:xfrm>
            <a:off x="723900" y="152401"/>
            <a:ext cx="76962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600" b="0" kern="0" dirty="0">
                <a:latin typeface="Verdana" panose="020B0604030504040204" pitchFamily="34" charset="0"/>
                <a:ea typeface="Verdana" panose="020B0604030504040204" pitchFamily="34" charset="0"/>
              </a:rPr>
              <a:t>Wearing The Name “Christian”</a:t>
            </a:r>
          </a:p>
        </p:txBody>
      </p:sp>
    </p:spTree>
    <p:extLst>
      <p:ext uri="{BB962C8B-B14F-4D97-AF65-F5344CB8AC3E}">
        <p14:creationId xmlns:p14="http://schemas.microsoft.com/office/powerpoint/2010/main" val="186890161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fade">
                                      <p:cBhvr>
                                        <p:cTn id="23" dur="500"/>
                                        <p:tgtEl>
                                          <p:spTgt spid="3">
                                            <p:txEl>
                                              <p:pRg st="8" end="8"/>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Effect transition="in" filter="fade">
                                      <p:cBhvr>
                                        <p:cTn id="2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3167</TotalTime>
  <Words>5580</Words>
  <Application>Microsoft Office PowerPoint</Application>
  <PresentationFormat>On-screen Show (4:3)</PresentationFormat>
  <Paragraphs>311</Paragraphs>
  <Slides>36</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Garamond</vt:lpstr>
      <vt:lpstr>Tahoma</vt:lpstr>
      <vt:lpstr>Verdana</vt:lpstr>
      <vt:lpstr>Wingdings</vt:lpstr>
      <vt:lpstr>Theme1</vt:lpstr>
      <vt:lpstr>Wearing The Name “Christian”</vt:lpstr>
      <vt:lpstr>Wearing The Name “Christian”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Difference Between Being A Christian And Wearing The Name</vt:lpstr>
      <vt:lpstr>Three Facts Regarding The Wearing Of The Name “Christian”</vt:lpstr>
      <vt:lpstr>Three Facts Regarding The Wearing Of The Name “Christian”</vt:lpstr>
      <vt:lpstr>Three Facts Regarding The Wearing Of The Name “Christian”</vt:lpstr>
      <vt:lpstr>PowerPoint Presentation</vt:lpstr>
      <vt:lpstr>How To Become A Christian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Wearing The Name “Christian” (2)</dc:title>
  <dc:creator>Randy Childs; Micky Galloway</dc:creator>
  <dc:description>February 20, 2011</dc:description>
  <cp:lastModifiedBy>Richard Lidh</cp:lastModifiedBy>
  <cp:revision>22</cp:revision>
  <cp:lastPrinted>2026-03-01T01:56:24Z</cp:lastPrinted>
  <dcterms:created xsi:type="dcterms:W3CDTF">2011-02-18T22:43:27Z</dcterms:created>
  <dcterms:modified xsi:type="dcterms:W3CDTF">2026-04-11T19:35:17Z</dcterms:modified>
</cp:coreProperties>
</file>